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</p:sldMasterIdLst>
  <p:notesMasterIdLst>
    <p:notesMasterId r:id="rId23"/>
  </p:notesMasterIdLst>
  <p:sldIdLst>
    <p:sldId id="287" r:id="rId2"/>
    <p:sldId id="292" r:id="rId3"/>
    <p:sldId id="257" r:id="rId4"/>
    <p:sldId id="256" r:id="rId5"/>
    <p:sldId id="262" r:id="rId6"/>
    <p:sldId id="286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84" r:id="rId21"/>
    <p:sldId id="293" r:id="rId22"/>
  </p:sldIdLst>
  <p:sldSz cx="9144000" cy="5715000" type="screen16x10"/>
  <p:notesSz cx="6858000" cy="9144000"/>
  <p:custShowLst>
    <p:custShow name="1" id="0">
      <p:sldLst>
        <p:sld r:id="rId6"/>
        <p:sld r:id="rId7"/>
      </p:sldLst>
    </p:custShow>
    <p:custShow name="2" id="1">
      <p:sldLst>
        <p:sld r:id="rId8"/>
        <p:sld r:id="rId9"/>
      </p:sldLst>
    </p:custShow>
    <p:custShow name="3" id="2">
      <p:sldLst>
        <p:sld r:id="rId10"/>
        <p:sld r:id="rId11"/>
      </p:sldLst>
    </p:custShow>
    <p:custShow name="4" id="3">
      <p:sldLst>
        <p:sld r:id="rId12"/>
        <p:sld r:id="rId13"/>
      </p:sldLst>
    </p:custShow>
    <p:custShow name="5" id="4">
      <p:sldLst>
        <p:sld r:id="rId14"/>
        <p:sld r:id="rId15"/>
      </p:sldLst>
    </p:custShow>
    <p:custShow name="6" id="5">
      <p:sldLst>
        <p:sld r:id="rId16"/>
        <p:sld r:id="rId17"/>
      </p:sldLst>
    </p:custShow>
    <p:custShow name="7" id="6">
      <p:sldLst>
        <p:sld r:id="rId18"/>
        <p:sld r:id="rId19"/>
      </p:sldLst>
    </p:custShow>
    <p:custShow name="Счастливый вопрос" id="7">
      <p:sldLst>
        <p:sld r:id="rId20"/>
      </p:sldLst>
    </p:custShow>
    <p:custShow name="Неудача" id="8">
      <p:sldLst>
        <p:sld r:id="rId21"/>
      </p:sldLst>
    </p:custShow>
    <p:custShow name="Основной" id="9">
      <p:sldLst>
        <p:sld r:id="rId2"/>
        <p:sld r:id="rId3"/>
        <p:sld r:id="rId4"/>
        <p:sld r:id="rId5"/>
      </p:sldLst>
    </p:custShow>
  </p:custShow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custShow id="9"/>
    <p:penClr>
      <a:srgbClr val="FF0000"/>
    </p:penClr>
  </p:showPr>
  <p:clrMru>
    <a:srgbClr val="FF9F9F"/>
    <a:srgbClr val="FFFFFF"/>
    <a:srgbClr val="CCFFFF"/>
    <a:srgbClr val="00FFFF"/>
    <a:srgbClr val="F92A07"/>
    <a:srgbClr val="006699"/>
    <a:srgbClr val="47CFFF"/>
    <a:srgbClr val="FFCC00"/>
    <a:srgbClr val="FFFFCC"/>
    <a:srgbClr val="FFD9D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60024" autoAdjust="0"/>
  </p:normalViewPr>
  <p:slideViewPr>
    <p:cSldViewPr>
      <p:cViewPr varScale="1">
        <p:scale>
          <a:sx n="52" d="100"/>
          <a:sy n="52" d="100"/>
        </p:scale>
        <p:origin x="-468" y="-84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0FDED5-FCE7-4865-A86F-7120E633EF08}" type="datetimeFigureOut">
              <a:rPr lang="ru-RU" smtClean="0"/>
              <a:pPr/>
              <a:t>07.11.2009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2152E6-EC60-46E3-B17B-8B46F36379C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Правила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игры: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lvl="0" indent="-228600">
              <a:buFont typeface="+mj-lt"/>
              <a:buAutoNum type="arabicPeriod"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игре принимают участие 2 команды.</a:t>
            </a:r>
          </a:p>
          <a:p>
            <a:pPr marL="228600" lvl="0" indent="-228600">
              <a:buFont typeface="+mj-lt"/>
              <a:buAutoNum type="arabicPeriod"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игровом поле представлены вопросы (белые подчеркнутые цифры  – это гиперссылка, при выборе которой запускается демонстрация вопроса,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затем (клик левой кнопкой мыши в любом месте) запускается таймер 30 сек (время на обдумывание ответа на вопрос)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 после того как команда дает ответ по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клику левой кнопкой мыши в любом месте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запускается слайд с ответом. По завершению демонстрации слайда с ответом произойдёт автоматический возврат на слайд игрового поля. Вопросы, которые использовались во время игры, исчезают.</a:t>
            </a:r>
          </a:p>
          <a:p>
            <a:pPr marL="228600" lvl="0" indent="-228600">
              <a:buFont typeface="+mj-lt"/>
              <a:buAutoNum type="arabicPeriod"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После того, как команда даёт правильный ответ на вопрос, она получает право открыть одну из своих 5 призовых ячеек (нажать левой кнопкой мыши на белую не подчеркнутую цифру). Рисунок при этом обесцвечивается и открывает заработанные командой баллы.</a:t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зависимости от того как повезёт можно заработать от 8 до 11 баллов. Разница в заработанных баллах не значительная и не влияет на конечный результат, но придает игре некоторый шарм.</a:t>
            </a:r>
          </a:p>
          <a:p>
            <a:pPr marL="228600" lvl="0" indent="-228600">
              <a:buFont typeface="+mj-lt"/>
              <a:buAutoNum type="arabicPeriod"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 время игры команду может посетить удача (</a:t>
            </a:r>
            <a:r>
              <a:rPr lang="ru-RU" dirty="0" smtClean="0"/>
              <a:t>Счастливый вопрос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 в этом случае автоматически засчитывается ответ, или неудача (Неудача) – команда пропускает ход.</a:t>
            </a:r>
          </a:p>
          <a:p>
            <a:pPr marL="228600" lvl="0" indent="-228600">
              <a:buFont typeface="+mj-lt"/>
              <a:buAutoNum type="arabicPeriod"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Игра заканчивается, когда все вопросы открыты, или когда одна из команд откроет все свои призовые ячейки.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2152E6-EC60-46E3-B17B-8B46F36379C3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2152E6-EC60-46E3-B17B-8B46F36379C3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2152E6-EC60-46E3-B17B-8B46F36379C3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10" name="Прямоугольник 9"/>
          <p:cNvSpPr/>
          <p:nvPr/>
        </p:nvSpPr>
        <p:spPr>
          <a:xfrm>
            <a:off x="0" y="0"/>
            <a:ext cx="9144000" cy="5720400"/>
          </a:xfrm>
          <a:prstGeom prst="rect">
            <a:avLst/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793750"/>
            <a:ext cx="7772400" cy="1135063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23282"/>
            <a:ext cx="7772400" cy="1115218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rgbClr val="663300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326200" y="5151438"/>
            <a:ext cx="2476500" cy="396875"/>
          </a:xfrm>
        </p:spPr>
        <p:txBody>
          <a:bodyPr/>
          <a:lstStyle>
            <a:lvl1pPr>
              <a:defRPr>
                <a:solidFill>
                  <a:srgbClr val="663300"/>
                </a:solidFill>
              </a:defRPr>
            </a:lvl1pPr>
          </a:lstStyle>
          <a:p>
            <a:fld id="{88EBFF7B-1E0B-4BE8-8BA8-B08A7BFD5DE4}" type="datetimeFigureOut">
              <a:rPr lang="ru-RU" smtClean="0"/>
              <a:pPr/>
              <a:t>07.11.2009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41299" y="5159375"/>
            <a:ext cx="5643602" cy="381000"/>
          </a:xfrm>
        </p:spPr>
        <p:txBody>
          <a:bodyPr/>
          <a:lstStyle>
            <a:lvl1pPr>
              <a:defRPr>
                <a:solidFill>
                  <a:srgbClr val="663300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3" y="1980692"/>
            <a:ext cx="9013515" cy="762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9147" y="1951230"/>
            <a:ext cx="9013781" cy="3809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8307" y="2057400"/>
            <a:ext cx="9014621" cy="3810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1+2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sz="quarter" idx="10"/>
          </p:nvPr>
        </p:nvSpPr>
        <p:spPr>
          <a:xfrm>
            <a:off x="2385086" y="1142994"/>
            <a:ext cx="4356000" cy="4429125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Содержимое 8"/>
          <p:cNvSpPr>
            <a:spLocks noGrp="1"/>
          </p:cNvSpPr>
          <p:nvPr>
            <p:ph sz="quarter" idx="11"/>
          </p:nvPr>
        </p:nvSpPr>
        <p:spPr>
          <a:xfrm>
            <a:off x="196453" y="1142994"/>
            <a:ext cx="2016000" cy="4429125"/>
          </a:xfrm>
        </p:spPr>
        <p:txBody>
          <a:bodyPr anchor="b" anchorCtr="1"/>
          <a:lstStyle>
            <a:lvl1pPr>
              <a:buNone/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Содержимое 8"/>
          <p:cNvSpPr>
            <a:spLocks noGrp="1"/>
          </p:cNvSpPr>
          <p:nvPr>
            <p:ph sz="quarter" idx="12"/>
          </p:nvPr>
        </p:nvSpPr>
        <p:spPr>
          <a:xfrm>
            <a:off x="6913718" y="1142994"/>
            <a:ext cx="2016000" cy="4429125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 smtClean="0"/>
              <a:t>Вопрос</a:t>
            </a: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Правила игр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11"/>
          <p:cNvSpPr>
            <a:spLocks noGrp="1"/>
          </p:cNvSpPr>
          <p:nvPr>
            <p:ph type="body" sz="quarter" idx="10"/>
          </p:nvPr>
        </p:nvSpPr>
        <p:spPr>
          <a:xfrm>
            <a:off x="197141" y="1117508"/>
            <a:ext cx="8749718" cy="4440000"/>
          </a:xfrm>
        </p:spPr>
        <p:txBody>
          <a:bodyPr anchor="ctr" anchorCtr="0">
            <a:normAutofit/>
          </a:bodyPr>
          <a:lstStyle>
            <a:lvl1pPr marL="363538" indent="-363538">
              <a:buClr>
                <a:srgbClr val="663300"/>
              </a:buClr>
              <a:buFont typeface="+mj-lt"/>
              <a:buAutoNum type="arabicPeriod"/>
              <a:defRPr sz="3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57159" y="178575"/>
            <a:ext cx="8308225" cy="842685"/>
          </a:xfrm>
        </p:spPr>
        <p:txBody>
          <a:bodyPr/>
          <a:lstStyle/>
          <a:p>
            <a:r>
              <a:rPr lang="ru-RU" dirty="0" smtClean="0"/>
              <a:t>Правила игры</a:t>
            </a:r>
            <a:endParaRPr kumimoji="0" 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игровое пол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1959159" y="178575"/>
            <a:ext cx="5225682" cy="842685"/>
          </a:xfrm>
        </p:spPr>
        <p:txBody>
          <a:bodyPr/>
          <a:lstStyle>
            <a:lvl1pPr algn="ctr">
              <a:defRPr b="1" i="1">
                <a:solidFill>
                  <a:srgbClr val="002060"/>
                </a:solidFill>
              </a:defRPr>
            </a:lvl1pPr>
          </a:lstStyle>
          <a:p>
            <a:r>
              <a:rPr kumimoji="0" lang="ru-RU" dirty="0" smtClean="0"/>
              <a:t>Игровое поле</a:t>
            </a:r>
            <a:endParaRPr kumimoji="0" 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Отв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14282" y="4083792"/>
            <a:ext cx="8715436" cy="435240"/>
          </a:xfrm>
        </p:spPr>
        <p:txBody>
          <a:bodyPr anchor="ctr">
            <a:noAutofit/>
          </a:bodyPr>
          <a:lstStyle>
            <a:lvl1pPr algn="l">
              <a:buNone/>
              <a:defRPr sz="2800" b="0">
                <a:solidFill>
                  <a:schemeClr val="tx1"/>
                </a:solidFill>
              </a:defRPr>
            </a:lvl1pPr>
          </a:lstStyle>
          <a:p>
            <a:r>
              <a:rPr kumimoji="0" lang="ru-RU" dirty="0" smtClean="0"/>
              <a:t>Правильный ответ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214282" y="4538187"/>
            <a:ext cx="8715436" cy="998238"/>
          </a:xfrm>
        </p:spPr>
        <p:txBody>
          <a:bodyPr>
            <a:normAutofit/>
          </a:bodyPr>
          <a:lstStyle>
            <a:lvl1pPr marL="0" indent="0" algn="l">
              <a:buFontTx/>
              <a:buNone/>
              <a:defRPr sz="40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dirty="0" smtClean="0"/>
              <a:t>Пояснения</a:t>
            </a:r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3902963"/>
            <a:ext cx="9006840" cy="762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8509" y="3875396"/>
            <a:ext cx="9006639" cy="3809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8511" y="3977687"/>
            <a:ext cx="9006637" cy="40673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0"/>
          </p:nvPr>
        </p:nvSpPr>
        <p:spPr>
          <a:xfrm>
            <a:off x="144000" y="114756"/>
            <a:ext cx="8856000" cy="3600000"/>
          </a:xfrm>
          <a:prstGeom prst="round2Same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214282" y="1206500"/>
            <a:ext cx="8715436" cy="4270393"/>
          </a:xfrm>
        </p:spPr>
        <p:txBody>
          <a:bodyPr vert="horz"/>
          <a:lstStyle>
            <a:lvl1pPr marL="514350" indent="-514350">
              <a:lnSpc>
                <a:spcPct val="150000"/>
              </a:lnSpc>
              <a:buFont typeface="+mj-lt"/>
              <a:buNone/>
              <a:defRPr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 smtClean="0"/>
              <a:t>Вопрос</a:t>
            </a: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2+1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sz="quarter" idx="11"/>
          </p:nvPr>
        </p:nvSpPr>
        <p:spPr>
          <a:xfrm>
            <a:off x="4680000" y="1071550"/>
            <a:ext cx="4248000" cy="3420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Содержимое 6"/>
          <p:cNvSpPr>
            <a:spLocks noGrp="1"/>
          </p:cNvSpPr>
          <p:nvPr>
            <p:ph sz="quarter" idx="12"/>
          </p:nvPr>
        </p:nvSpPr>
        <p:spPr>
          <a:xfrm>
            <a:off x="216000" y="1071550"/>
            <a:ext cx="4248000" cy="3420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Содержимое 6"/>
          <p:cNvSpPr>
            <a:spLocks noGrp="1"/>
          </p:cNvSpPr>
          <p:nvPr>
            <p:ph sz="quarter" idx="13"/>
          </p:nvPr>
        </p:nvSpPr>
        <p:spPr>
          <a:xfrm>
            <a:off x="181124" y="4572012"/>
            <a:ext cx="8748000" cy="1044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 smtClean="0"/>
              <a:t>Вопрос</a:t>
            </a: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2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quarter" idx="10"/>
          </p:nvPr>
        </p:nvSpPr>
        <p:spPr>
          <a:xfrm>
            <a:off x="144000" y="1143000"/>
            <a:ext cx="4356000" cy="4428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Содержимое 5"/>
          <p:cNvSpPr>
            <a:spLocks noGrp="1"/>
          </p:cNvSpPr>
          <p:nvPr>
            <p:ph sz="quarter" idx="11"/>
          </p:nvPr>
        </p:nvSpPr>
        <p:spPr>
          <a:xfrm>
            <a:off x="4644000" y="1143000"/>
            <a:ext cx="4356000" cy="4428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 smtClean="0"/>
              <a:t>Вопрос</a:t>
            </a: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 и 4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одержимое 12"/>
          <p:cNvSpPr>
            <a:spLocks noGrp="1"/>
          </p:cNvSpPr>
          <p:nvPr>
            <p:ph sz="quarter" idx="12"/>
          </p:nvPr>
        </p:nvSpPr>
        <p:spPr>
          <a:xfrm>
            <a:off x="216000" y="1131082"/>
            <a:ext cx="4248000" cy="2088000"/>
          </a:xfrm>
        </p:spPr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Содержимое 12"/>
          <p:cNvSpPr>
            <a:spLocks noGrp="1"/>
          </p:cNvSpPr>
          <p:nvPr>
            <p:ph sz="quarter" idx="13"/>
          </p:nvPr>
        </p:nvSpPr>
        <p:spPr>
          <a:xfrm>
            <a:off x="4680000" y="1131082"/>
            <a:ext cx="4248000" cy="2088000"/>
          </a:xfrm>
        </p:spPr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2"/>
          <p:cNvSpPr>
            <a:spLocks noGrp="1"/>
          </p:cNvSpPr>
          <p:nvPr>
            <p:ph sz="quarter" idx="14"/>
          </p:nvPr>
        </p:nvSpPr>
        <p:spPr>
          <a:xfrm>
            <a:off x="216000" y="3412706"/>
            <a:ext cx="4248000" cy="2088000"/>
          </a:xfrm>
        </p:spPr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Содержимое 12"/>
          <p:cNvSpPr>
            <a:spLocks noGrp="1"/>
          </p:cNvSpPr>
          <p:nvPr>
            <p:ph sz="quarter" idx="15"/>
          </p:nvPr>
        </p:nvSpPr>
        <p:spPr>
          <a:xfrm>
            <a:off x="4680000" y="3412706"/>
            <a:ext cx="4248000" cy="2088000"/>
          </a:xfrm>
        </p:spPr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 smtClean="0"/>
              <a:t>Вопрос</a:t>
            </a: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2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3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alphaModFix amt="8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2357422" y="178575"/>
            <a:ext cx="6347648" cy="840000"/>
          </a:xfrm>
          <a:prstGeom prst="rect">
            <a:avLst/>
          </a:prstGeom>
        </p:spPr>
        <p:txBody>
          <a:bodyPr bIns="91440" anchor="ctr" anchorCtr="0">
            <a:normAutofit/>
          </a:bodyPr>
          <a:lstStyle/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57158" y="1206500"/>
            <a:ext cx="8329642" cy="3810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dirty="0" smtClean="0"/>
              <a:t>Образец текста</a:t>
            </a:r>
            <a:endParaRPr kumimoji="0" lang="en-US" dirty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5159375"/>
            <a:ext cx="2476500" cy="396875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8EBFF7B-1E0B-4BE8-8BA8-B08A7BFD5DE4}" type="datetimeFigureOut">
              <a:rPr lang="ru-RU" smtClean="0"/>
              <a:pPr/>
              <a:t>07.11.2009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57158" y="5143500"/>
            <a:ext cx="5500726" cy="3810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337331" y="244632"/>
            <a:ext cx="1805777" cy="707886"/>
          </a:xfrm>
          <a:prstGeom prst="rect">
            <a:avLst/>
          </a:prstGeom>
          <a:solidFill>
            <a:srgbClr val="92D050"/>
          </a:solidFill>
          <a:ln w="190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Ответ</a:t>
            </a:r>
            <a:endParaRPr lang="ru-RU" sz="40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808219" y="244632"/>
            <a:ext cx="864000" cy="707886"/>
          </a:xfrm>
          <a:prstGeom prst="rect">
            <a:avLst/>
          </a:prstGeom>
          <a:solidFill>
            <a:srgbClr val="FF8989"/>
          </a:solidFill>
          <a:ln w="19050"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1</a:t>
            </a:r>
            <a:endParaRPr lang="ru-RU" sz="40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808219" y="244632"/>
            <a:ext cx="864000" cy="707886"/>
          </a:xfrm>
          <a:prstGeom prst="rect">
            <a:avLst/>
          </a:prstGeom>
          <a:solidFill>
            <a:srgbClr val="FF8989"/>
          </a:solidFill>
          <a:ln w="19050"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2</a:t>
            </a:r>
            <a:endParaRPr lang="ru-RU" sz="40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808219" y="244632"/>
            <a:ext cx="864000" cy="707886"/>
          </a:xfrm>
          <a:prstGeom prst="rect">
            <a:avLst/>
          </a:prstGeom>
          <a:solidFill>
            <a:srgbClr val="FF8989"/>
          </a:solidFill>
          <a:ln w="19050"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3</a:t>
            </a:r>
            <a:endParaRPr lang="ru-RU" sz="40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808219" y="244632"/>
            <a:ext cx="864000" cy="707886"/>
          </a:xfrm>
          <a:prstGeom prst="rect">
            <a:avLst/>
          </a:prstGeom>
          <a:solidFill>
            <a:srgbClr val="FF8989"/>
          </a:solidFill>
          <a:ln w="19050"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4</a:t>
            </a:r>
            <a:endParaRPr lang="ru-RU" sz="4000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808219" y="244632"/>
            <a:ext cx="864000" cy="707886"/>
          </a:xfrm>
          <a:prstGeom prst="rect">
            <a:avLst/>
          </a:prstGeom>
          <a:solidFill>
            <a:srgbClr val="FF8989"/>
          </a:solidFill>
          <a:ln w="19050"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5</a:t>
            </a:r>
            <a:endParaRPr lang="ru-RU" sz="4000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808219" y="244632"/>
            <a:ext cx="864000" cy="707886"/>
          </a:xfrm>
          <a:prstGeom prst="rect">
            <a:avLst/>
          </a:prstGeom>
          <a:solidFill>
            <a:srgbClr val="FFD85B"/>
          </a:solidFill>
          <a:ln w="19050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6</a:t>
            </a:r>
            <a:endParaRPr lang="ru-RU" sz="4000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808219" y="244632"/>
            <a:ext cx="864000" cy="707886"/>
          </a:xfrm>
          <a:prstGeom prst="rect">
            <a:avLst/>
          </a:prstGeom>
          <a:solidFill>
            <a:srgbClr val="FFD85B"/>
          </a:solidFill>
          <a:ln w="19050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7</a:t>
            </a:r>
            <a:endParaRPr lang="ru-RU" sz="40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808219" y="244632"/>
            <a:ext cx="864000" cy="707886"/>
          </a:xfrm>
          <a:prstGeom prst="rect">
            <a:avLst/>
          </a:prstGeom>
          <a:solidFill>
            <a:srgbClr val="FFD85B"/>
          </a:solidFill>
          <a:ln w="19050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8</a:t>
            </a:r>
            <a:endParaRPr lang="ru-RU" sz="40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808219" y="244632"/>
            <a:ext cx="864000" cy="707886"/>
          </a:xfrm>
          <a:prstGeom prst="rect">
            <a:avLst/>
          </a:prstGeom>
          <a:solidFill>
            <a:srgbClr val="FFD85B"/>
          </a:solidFill>
          <a:ln w="19050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9</a:t>
            </a:r>
            <a:endParaRPr lang="ru-RU" sz="40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808219" y="244632"/>
            <a:ext cx="864000" cy="707886"/>
          </a:xfrm>
          <a:prstGeom prst="rect">
            <a:avLst/>
          </a:prstGeom>
          <a:solidFill>
            <a:srgbClr val="FFD85B"/>
          </a:solidFill>
          <a:ln w="19050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10</a:t>
            </a:r>
            <a:endParaRPr lang="ru-RU" sz="40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808219" y="244632"/>
            <a:ext cx="864000" cy="707886"/>
          </a:xfrm>
          <a:prstGeom prst="rect">
            <a:avLst/>
          </a:prstGeom>
          <a:solidFill>
            <a:srgbClr val="FFFF00"/>
          </a:solidFill>
          <a:ln w="190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11</a:t>
            </a:r>
            <a:endParaRPr lang="ru-RU" sz="4000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808219" y="244632"/>
            <a:ext cx="864000" cy="707886"/>
          </a:xfrm>
          <a:prstGeom prst="rect">
            <a:avLst/>
          </a:prstGeom>
          <a:solidFill>
            <a:srgbClr val="FFFF00"/>
          </a:solidFill>
          <a:ln w="190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12</a:t>
            </a:r>
            <a:endParaRPr lang="ru-RU" sz="40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808219" y="244632"/>
            <a:ext cx="864000" cy="707886"/>
          </a:xfrm>
          <a:prstGeom prst="rect">
            <a:avLst/>
          </a:prstGeom>
          <a:solidFill>
            <a:srgbClr val="FFFF00"/>
          </a:solidFill>
          <a:ln w="190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13</a:t>
            </a:r>
            <a:endParaRPr lang="ru-RU" sz="4000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808219" y="244632"/>
            <a:ext cx="864000" cy="707886"/>
          </a:xfrm>
          <a:prstGeom prst="rect">
            <a:avLst/>
          </a:prstGeom>
          <a:solidFill>
            <a:srgbClr val="FFFF00"/>
          </a:solidFill>
          <a:ln w="190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14</a:t>
            </a:r>
            <a:endParaRPr lang="ru-RU" sz="4000" b="1" dirty="0"/>
          </a:p>
        </p:txBody>
      </p:sp>
      <p:sp>
        <p:nvSpPr>
          <p:cNvPr id="49" name="TextBox 48"/>
          <p:cNvSpPr txBox="1"/>
          <p:nvPr/>
        </p:nvSpPr>
        <p:spPr>
          <a:xfrm>
            <a:off x="808219" y="244632"/>
            <a:ext cx="864000" cy="707886"/>
          </a:xfrm>
          <a:prstGeom prst="rect">
            <a:avLst/>
          </a:prstGeom>
          <a:solidFill>
            <a:srgbClr val="FFFF00"/>
          </a:solidFill>
          <a:ln w="190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15</a:t>
            </a:r>
            <a:endParaRPr lang="ru-RU" sz="4000" b="1" dirty="0"/>
          </a:p>
        </p:txBody>
      </p:sp>
      <p:sp>
        <p:nvSpPr>
          <p:cNvPr id="50" name="TextBox 49"/>
          <p:cNvSpPr txBox="1"/>
          <p:nvPr/>
        </p:nvSpPr>
        <p:spPr>
          <a:xfrm>
            <a:off x="808219" y="244632"/>
            <a:ext cx="864000" cy="707886"/>
          </a:xfrm>
          <a:prstGeom prst="rect">
            <a:avLst/>
          </a:prstGeom>
          <a:solidFill>
            <a:srgbClr val="FFFF00"/>
          </a:solidFill>
          <a:ln w="190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16</a:t>
            </a:r>
            <a:endParaRPr lang="ru-RU" sz="4000" b="1" dirty="0"/>
          </a:p>
        </p:txBody>
      </p:sp>
      <p:sp>
        <p:nvSpPr>
          <p:cNvPr id="51" name="TextBox 50"/>
          <p:cNvSpPr txBox="1"/>
          <p:nvPr/>
        </p:nvSpPr>
        <p:spPr>
          <a:xfrm>
            <a:off x="808219" y="244632"/>
            <a:ext cx="864000" cy="707886"/>
          </a:xfrm>
          <a:prstGeom prst="rect">
            <a:avLst/>
          </a:prstGeom>
          <a:solidFill>
            <a:srgbClr val="FFFF00"/>
          </a:solidFill>
          <a:ln w="190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17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808219" y="244632"/>
            <a:ext cx="864000" cy="707886"/>
          </a:xfrm>
          <a:prstGeom prst="rect">
            <a:avLst/>
          </a:prstGeom>
          <a:solidFill>
            <a:srgbClr val="FFFF00"/>
          </a:solidFill>
          <a:ln w="190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18</a:t>
            </a:r>
            <a:endParaRPr lang="ru-RU" sz="4000" b="1" dirty="0"/>
          </a:p>
        </p:txBody>
      </p:sp>
      <p:sp>
        <p:nvSpPr>
          <p:cNvPr id="53" name="TextBox 52"/>
          <p:cNvSpPr txBox="1"/>
          <p:nvPr/>
        </p:nvSpPr>
        <p:spPr>
          <a:xfrm>
            <a:off x="808219" y="244632"/>
            <a:ext cx="864000" cy="707886"/>
          </a:xfrm>
          <a:prstGeom prst="rect">
            <a:avLst/>
          </a:prstGeom>
          <a:solidFill>
            <a:srgbClr val="FFFF00"/>
          </a:solidFill>
          <a:ln w="190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19</a:t>
            </a:r>
            <a:endParaRPr lang="ru-RU" sz="4000" b="1" dirty="0"/>
          </a:p>
        </p:txBody>
      </p:sp>
      <p:sp>
        <p:nvSpPr>
          <p:cNvPr id="54" name="TextBox 53"/>
          <p:cNvSpPr txBox="1"/>
          <p:nvPr/>
        </p:nvSpPr>
        <p:spPr>
          <a:xfrm>
            <a:off x="808219" y="244632"/>
            <a:ext cx="864000" cy="707886"/>
          </a:xfrm>
          <a:prstGeom prst="rect">
            <a:avLst/>
          </a:prstGeom>
          <a:solidFill>
            <a:srgbClr val="FFFF00"/>
          </a:solidFill>
          <a:ln w="190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20</a:t>
            </a:r>
            <a:endParaRPr lang="ru-RU" sz="4000" b="1" dirty="0"/>
          </a:p>
        </p:txBody>
      </p:sp>
      <p:sp>
        <p:nvSpPr>
          <p:cNvPr id="55" name="TextBox 54"/>
          <p:cNvSpPr txBox="1"/>
          <p:nvPr/>
        </p:nvSpPr>
        <p:spPr>
          <a:xfrm>
            <a:off x="808219" y="244632"/>
            <a:ext cx="864000" cy="707886"/>
          </a:xfrm>
          <a:prstGeom prst="rect">
            <a:avLst/>
          </a:prstGeom>
          <a:solidFill>
            <a:srgbClr val="CEE9B1"/>
          </a:solidFill>
          <a:ln w="19050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21</a:t>
            </a:r>
            <a:endParaRPr lang="ru-RU" sz="4000" b="1" dirty="0"/>
          </a:p>
        </p:txBody>
      </p:sp>
      <p:sp>
        <p:nvSpPr>
          <p:cNvPr id="56" name="TextBox 55"/>
          <p:cNvSpPr txBox="1"/>
          <p:nvPr/>
        </p:nvSpPr>
        <p:spPr>
          <a:xfrm>
            <a:off x="808219" y="244632"/>
            <a:ext cx="864000" cy="707886"/>
          </a:xfrm>
          <a:prstGeom prst="rect">
            <a:avLst/>
          </a:prstGeom>
          <a:solidFill>
            <a:srgbClr val="CEE9B1"/>
          </a:solidFill>
          <a:ln w="19050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22</a:t>
            </a:r>
            <a:endParaRPr lang="ru-RU" sz="4000" b="1" dirty="0"/>
          </a:p>
        </p:txBody>
      </p:sp>
      <p:sp>
        <p:nvSpPr>
          <p:cNvPr id="57" name="TextBox 56"/>
          <p:cNvSpPr txBox="1"/>
          <p:nvPr/>
        </p:nvSpPr>
        <p:spPr>
          <a:xfrm>
            <a:off x="808219" y="244632"/>
            <a:ext cx="864000" cy="707886"/>
          </a:xfrm>
          <a:prstGeom prst="rect">
            <a:avLst/>
          </a:prstGeom>
          <a:solidFill>
            <a:srgbClr val="CEE9B1"/>
          </a:solidFill>
          <a:ln w="19050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23</a:t>
            </a:r>
            <a:endParaRPr lang="ru-RU" sz="4000" b="1" dirty="0"/>
          </a:p>
        </p:txBody>
      </p:sp>
      <p:sp>
        <p:nvSpPr>
          <p:cNvPr id="58" name="TextBox 57"/>
          <p:cNvSpPr txBox="1"/>
          <p:nvPr/>
        </p:nvSpPr>
        <p:spPr>
          <a:xfrm>
            <a:off x="808219" y="244632"/>
            <a:ext cx="864000" cy="707886"/>
          </a:xfrm>
          <a:prstGeom prst="rect">
            <a:avLst/>
          </a:prstGeom>
          <a:solidFill>
            <a:srgbClr val="CEE9B1"/>
          </a:solidFill>
          <a:ln w="19050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24</a:t>
            </a:r>
            <a:endParaRPr lang="ru-RU" sz="4000" b="1" dirty="0"/>
          </a:p>
        </p:txBody>
      </p:sp>
      <p:sp>
        <p:nvSpPr>
          <p:cNvPr id="59" name="TextBox 58"/>
          <p:cNvSpPr txBox="1"/>
          <p:nvPr/>
        </p:nvSpPr>
        <p:spPr>
          <a:xfrm>
            <a:off x="808219" y="244632"/>
            <a:ext cx="864000" cy="707886"/>
          </a:xfrm>
          <a:prstGeom prst="rect">
            <a:avLst/>
          </a:prstGeom>
          <a:solidFill>
            <a:srgbClr val="CEE9B1"/>
          </a:solidFill>
          <a:ln w="19050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25</a:t>
            </a:r>
            <a:endParaRPr lang="ru-RU" sz="4000" b="1" dirty="0"/>
          </a:p>
        </p:txBody>
      </p:sp>
      <p:sp>
        <p:nvSpPr>
          <p:cNvPr id="60" name="TextBox 59"/>
          <p:cNvSpPr txBox="1"/>
          <p:nvPr/>
        </p:nvSpPr>
        <p:spPr>
          <a:xfrm>
            <a:off x="808219" y="244632"/>
            <a:ext cx="864000" cy="707886"/>
          </a:xfrm>
          <a:prstGeom prst="rect">
            <a:avLst/>
          </a:prstGeom>
          <a:solidFill>
            <a:srgbClr val="CEE9B1"/>
          </a:solidFill>
          <a:ln w="19050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26</a:t>
            </a:r>
            <a:endParaRPr lang="ru-RU" sz="4000" b="1" dirty="0"/>
          </a:p>
        </p:txBody>
      </p:sp>
      <p:sp>
        <p:nvSpPr>
          <p:cNvPr id="61" name="TextBox 60"/>
          <p:cNvSpPr txBox="1"/>
          <p:nvPr/>
        </p:nvSpPr>
        <p:spPr>
          <a:xfrm>
            <a:off x="808219" y="244632"/>
            <a:ext cx="864000" cy="707886"/>
          </a:xfrm>
          <a:prstGeom prst="rect">
            <a:avLst/>
          </a:prstGeom>
          <a:solidFill>
            <a:srgbClr val="CEE9B1"/>
          </a:solidFill>
          <a:ln w="19050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27</a:t>
            </a:r>
            <a:endParaRPr lang="ru-RU" sz="4000" b="1" dirty="0"/>
          </a:p>
        </p:txBody>
      </p:sp>
      <p:sp>
        <p:nvSpPr>
          <p:cNvPr id="62" name="TextBox 61"/>
          <p:cNvSpPr txBox="1"/>
          <p:nvPr/>
        </p:nvSpPr>
        <p:spPr>
          <a:xfrm>
            <a:off x="808219" y="244632"/>
            <a:ext cx="864000" cy="707886"/>
          </a:xfrm>
          <a:prstGeom prst="rect">
            <a:avLst/>
          </a:prstGeom>
          <a:solidFill>
            <a:srgbClr val="CEE9B1"/>
          </a:solidFill>
          <a:ln w="19050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28</a:t>
            </a:r>
            <a:endParaRPr lang="ru-RU" sz="4000" b="1" dirty="0"/>
          </a:p>
        </p:txBody>
      </p:sp>
      <p:sp>
        <p:nvSpPr>
          <p:cNvPr id="63" name="TextBox 62"/>
          <p:cNvSpPr txBox="1"/>
          <p:nvPr/>
        </p:nvSpPr>
        <p:spPr>
          <a:xfrm>
            <a:off x="808219" y="244632"/>
            <a:ext cx="864000" cy="707886"/>
          </a:xfrm>
          <a:prstGeom prst="rect">
            <a:avLst/>
          </a:prstGeom>
          <a:solidFill>
            <a:srgbClr val="CEE9B1"/>
          </a:solidFill>
          <a:ln w="19050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29</a:t>
            </a:r>
            <a:endParaRPr lang="ru-RU" sz="4000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808219" y="244632"/>
            <a:ext cx="864000" cy="707886"/>
          </a:xfrm>
          <a:prstGeom prst="rect">
            <a:avLst/>
          </a:prstGeom>
          <a:solidFill>
            <a:srgbClr val="CEE9B1"/>
          </a:solidFill>
          <a:ln w="19050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30</a:t>
            </a:r>
            <a:endParaRPr lang="ru-RU" sz="4000" b="1" dirty="0"/>
          </a:p>
        </p:txBody>
      </p:sp>
      <p:sp>
        <p:nvSpPr>
          <p:cNvPr id="65" name="?"/>
          <p:cNvSpPr txBox="1"/>
          <p:nvPr/>
        </p:nvSpPr>
        <p:spPr>
          <a:xfrm>
            <a:off x="808219" y="244632"/>
            <a:ext cx="864000" cy="707886"/>
          </a:xfrm>
          <a:prstGeom prst="rect">
            <a:avLst/>
          </a:prstGeom>
          <a:solidFill>
            <a:srgbClr val="CEE9B1"/>
          </a:solidFill>
          <a:ln w="19050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?</a:t>
            </a:r>
            <a:endParaRPr lang="ru-RU" sz="4000" b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</p:sldLayoutIdLst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decel="100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37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decel="100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37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decel="100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37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decel="100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37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decel="100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37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decel="100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500"/>
                            </p:stCondLst>
                            <p:childTnLst>
                              <p:par>
                                <p:cTn id="64" presetID="37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decel="100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0"/>
                            </p:stCondLst>
                            <p:childTnLst>
                              <p:par>
                                <p:cTn id="71" presetID="37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decel="100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1500"/>
                            </p:stCondLst>
                            <p:childTnLst>
                              <p:par>
                                <p:cTn id="78" presetID="37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decel="100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3000"/>
                            </p:stCondLst>
                            <p:childTnLst>
                              <p:par>
                                <p:cTn id="85" presetID="37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decel="100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4500"/>
                            </p:stCondLst>
                            <p:childTnLst>
                              <p:par>
                                <p:cTn id="92" presetID="37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decel="100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6000"/>
                            </p:stCondLst>
                            <p:childTnLst>
                              <p:par>
                                <p:cTn id="99" presetID="37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" decel="100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7500"/>
                            </p:stCondLst>
                            <p:childTnLst>
                              <p:par>
                                <p:cTn id="106" presetID="37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" decel="100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9000"/>
                            </p:stCondLst>
                            <p:childTnLst>
                              <p:par>
                                <p:cTn id="113" presetID="37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" decel="100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0500"/>
                            </p:stCondLst>
                            <p:childTnLst>
                              <p:par>
                                <p:cTn id="120" presetID="37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" decel="100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2000"/>
                            </p:stCondLst>
                            <p:childTnLst>
                              <p:par>
                                <p:cTn id="127" presetID="37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" decel="100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23500"/>
                            </p:stCondLst>
                            <p:childTnLst>
                              <p:par>
                                <p:cTn id="134" presetID="37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" decel="100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5000"/>
                            </p:stCondLst>
                            <p:childTnLst>
                              <p:par>
                                <p:cTn id="141" presetID="37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" decel="100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6500"/>
                            </p:stCondLst>
                            <p:childTnLst>
                              <p:par>
                                <p:cTn id="148" presetID="37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" decel="100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8000"/>
                            </p:stCondLst>
                            <p:childTnLst>
                              <p:par>
                                <p:cTn id="155" presetID="37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" decel="100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29500"/>
                            </p:stCondLst>
                            <p:childTnLst>
                              <p:par>
                                <p:cTn id="162" presetID="37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" decel="100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31000"/>
                            </p:stCondLst>
                            <p:childTnLst>
                              <p:par>
                                <p:cTn id="169" presetID="37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" decel="100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32500"/>
                            </p:stCondLst>
                            <p:childTnLst>
                              <p:par>
                                <p:cTn id="176" presetID="37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" decel="100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34000"/>
                            </p:stCondLst>
                            <p:childTnLst>
                              <p:par>
                                <p:cTn id="183" presetID="37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" decel="100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35500"/>
                            </p:stCondLst>
                            <p:childTnLst>
                              <p:par>
                                <p:cTn id="190" presetID="37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" decel="100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37000"/>
                            </p:stCondLst>
                            <p:childTnLst>
                              <p:par>
                                <p:cTn id="197" presetID="37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" decel="100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38500"/>
                            </p:stCondLst>
                            <p:childTnLst>
                              <p:par>
                                <p:cTn id="204" presetID="37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" decel="100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40000"/>
                            </p:stCondLst>
                            <p:childTnLst>
                              <p:par>
                                <p:cTn id="211" presetID="37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" decel="100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41500"/>
                            </p:stCondLst>
                            <p:childTnLst>
                              <p:par>
                                <p:cTn id="218" presetID="37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" decel="100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43000"/>
                            </p:stCondLst>
                            <p:childTnLst>
                              <p:par>
                                <p:cTn id="225" presetID="37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" decel="100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44500"/>
                            </p:stCondLst>
                            <p:childTnLst>
                              <p:par>
                                <p:cTn id="232" presetID="37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" decel="100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46000"/>
                            </p:stCondLst>
                            <p:childTnLst>
                              <p:par>
                                <p:cTn id="23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/>
      <p:bldP spid="3" grpId="0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</p:bldLst>
  </p:timing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None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None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None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None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None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bukateka.ru/" TargetMode="External"/><Relationship Id="rId13" Type="http://schemas.openxmlformats.org/officeDocument/2006/relationships/hyperlink" Target="http://www.cofe.ru/" TargetMode="External"/><Relationship Id="rId3" Type="http://schemas.openxmlformats.org/officeDocument/2006/relationships/hyperlink" Target="http://www.uralpolit.ru/" TargetMode="External"/><Relationship Id="rId7" Type="http://schemas.openxmlformats.org/officeDocument/2006/relationships/hyperlink" Target="http://www.stihi.ru/" TargetMode="External"/><Relationship Id="rId12" Type="http://schemas.openxmlformats.org/officeDocument/2006/relationships/hyperlink" Target="http://www.rusnature.ru/" TargetMode="External"/><Relationship Id="rId2" Type="http://schemas.openxmlformats.org/officeDocument/2006/relationships/hyperlink" Target="http://www.zorro.in.ua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softsoft.ru/" TargetMode="External"/><Relationship Id="rId11" Type="http://schemas.openxmlformats.org/officeDocument/2006/relationships/hyperlink" Target="http://www.centrmag.ru/" TargetMode="External"/><Relationship Id="rId5" Type="http://schemas.openxmlformats.org/officeDocument/2006/relationships/hyperlink" Target="http://www.animator.ru/" TargetMode="External"/><Relationship Id="rId15" Type="http://schemas.openxmlformats.org/officeDocument/2006/relationships/hyperlink" Target="http://www.liveinternet.ru/" TargetMode="External"/><Relationship Id="rId10" Type="http://schemas.openxmlformats.org/officeDocument/2006/relationships/hyperlink" Target="http://www.knizhnydom.ru/" TargetMode="External"/><Relationship Id="rId4" Type="http://schemas.openxmlformats.org/officeDocument/2006/relationships/hyperlink" Target="http://www.libex.ru/" TargetMode="External"/><Relationship Id="rId9" Type="http://schemas.openxmlformats.org/officeDocument/2006/relationships/hyperlink" Target="http://www.kykymber.ru/" TargetMode="External"/><Relationship Id="rId14" Type="http://schemas.openxmlformats.org/officeDocument/2006/relationships/hyperlink" Target="http://www.fotosoyuz.ru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857236"/>
            <a:ext cx="8715436" cy="2286016"/>
          </a:xfrm>
        </p:spPr>
        <p:txBody>
          <a:bodyPr>
            <a:noAutofit/>
            <a:scene3d>
              <a:camera prst="perspectiveRight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algn="ctr"/>
            <a:r>
              <a:rPr lang="ru-RU" sz="4400" dirty="0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Игра-викторина по произведениям </a:t>
            </a:r>
            <a:br>
              <a:rPr lang="ru-RU" sz="4400" dirty="0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4400" dirty="0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/>
            </a:r>
            <a:br>
              <a:rPr lang="ru-RU" sz="4400" dirty="0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4400" dirty="0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Виталия Валентиновича Бианки</a:t>
            </a:r>
            <a:endParaRPr lang="ru-RU" sz="4400" dirty="0"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2009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41299" y="4857765"/>
            <a:ext cx="3587759" cy="500066"/>
          </a:xfrm>
        </p:spPr>
        <p:txBody>
          <a:bodyPr/>
          <a:lstStyle/>
          <a:p>
            <a:r>
              <a:rPr lang="ru-RU" dirty="0" smtClean="0"/>
              <a:t>Использован шаблон С.Н. Лебедева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бекас 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Ирина\Рабочий стол\14 ноября\выступление\картинки\бекас.jpeg"/>
          <p:cNvPicPr>
            <a:picLocks noGrp="1" noChangeAspect="1" noChangeArrowheads="1"/>
          </p:cNvPicPr>
          <p:nvPr>
            <p:ph sz="quarter" idx="10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766030" y="428608"/>
            <a:ext cx="3358222" cy="321471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10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" name="Содержимое 15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357422" y="0"/>
            <a:ext cx="6347648" cy="1018574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Где зимой ночует и прячется тетерев, кто его главные враги? </a:t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5122" name="Picture 2" descr="C:\Documents and Settings\Ирина\Рабочий стол\14 ноября\выступление\картинки\677889.jpe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429256" y="1071550"/>
            <a:ext cx="2143140" cy="2214578"/>
          </a:xfrm>
          <a:prstGeom prst="rect">
            <a:avLst/>
          </a:prstGeom>
          <a:noFill/>
        </p:spPr>
      </p:pic>
      <p:pic>
        <p:nvPicPr>
          <p:cNvPr id="5123" name="Picture 3" descr="C:\Documents and Settings\Ирина\Рабочий стол\14 ноября\выступление\картинки\пррооол.jpeg"/>
          <p:cNvPicPr>
            <a:picLocks noGrp="1" noChangeAspect="1" noChangeArrowheads="1"/>
          </p:cNvPicPr>
          <p:nvPr>
            <p:ph sz="quarter" idx="1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428728" y="1214426"/>
            <a:ext cx="2071701" cy="207170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4282" y="4000508"/>
            <a:ext cx="8715436" cy="518524"/>
          </a:xfrm>
        </p:spPr>
        <p:txBody>
          <a:bodyPr/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под снегом, лиса и куница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Documents and Settings\Ирина\Рабочий стол\14 ноября\выступление\картинки\6нггш.jpeg"/>
          <p:cNvPicPr>
            <a:picLocks noGrp="1" noChangeAspect="1" noChangeArrowheads="1"/>
          </p:cNvPicPr>
          <p:nvPr>
            <p:ph sz="quarter" idx="10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571484"/>
            <a:ext cx="2428892" cy="2786082"/>
          </a:xfrm>
          <a:prstGeom prst="rect">
            <a:avLst/>
          </a:prstGeom>
          <a:noFill/>
        </p:spPr>
      </p:pic>
      <p:pic>
        <p:nvPicPr>
          <p:cNvPr id="6147" name="Picture 3" descr="C:\Documents and Settings\Ирина\Рабочий стол\14 ноября\выступление\картинки\нпгг99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857236"/>
            <a:ext cx="2857520" cy="221457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178575"/>
            <a:ext cx="6572296" cy="84000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Как могут прятаться и маскироваться птицы? </a:t>
            </a:r>
            <a:endParaRPr lang="ru-RU" sz="3200" dirty="0"/>
          </a:p>
        </p:txBody>
      </p:sp>
      <p:pic>
        <p:nvPicPr>
          <p:cNvPr id="9218" name="Picture 2" descr="C:\Documents and Settings\Ирина\Рабочий стол\14 ноября\выступление\картинки\76788.jpeg"/>
          <p:cNvPicPr>
            <a:picLocks noGrp="1" noChangeAspect="1" noChangeArrowheads="1"/>
          </p:cNvPicPr>
          <p:nvPr>
            <p:ph sz="quarter" idx="10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630622" y="1143000"/>
            <a:ext cx="3863705" cy="4429125"/>
          </a:xfrm>
          <a:prstGeom prst="rect">
            <a:avLst/>
          </a:prstGeom>
          <a:noFill/>
        </p:spPr>
      </p:pic>
      <p:pic>
        <p:nvPicPr>
          <p:cNvPr id="9219" name="Picture 3" descr="C:\Documents and Settings\Ирина\Рабочий стол\14 ноября\выступление\картинки\78889.jpeg"/>
          <p:cNvPicPr>
            <a:picLocks noGrp="1" noChangeAspect="1" noChangeArrowheads="1"/>
          </p:cNvPicPr>
          <p:nvPr>
            <p:ph sz="quarter" idx="1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786578" y="3429004"/>
            <a:ext cx="2016125" cy="2036286"/>
          </a:xfrm>
          <a:prstGeom prst="rect">
            <a:avLst/>
          </a:prstGeom>
          <a:noFill/>
        </p:spPr>
      </p:pic>
      <p:pic>
        <p:nvPicPr>
          <p:cNvPr id="9220" name="Picture 4" descr="C:\Documents and Settings\Ирина\Рабочий стол\14 ноября\выступление\картинки\67788.jpeg"/>
          <p:cNvPicPr>
            <a:picLocks noGrp="1" noChangeAspect="1" noChangeArrowheads="1"/>
          </p:cNvPicPr>
          <p:nvPr>
            <p:ph sz="quarter" idx="1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57158" y="1285864"/>
            <a:ext cx="1612900" cy="1397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4000508"/>
            <a:ext cx="9144000" cy="518524"/>
          </a:xfrm>
        </p:spPr>
        <p:txBody>
          <a:bodyPr/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выпь – вытягивается в камыше; удод – припадает к земле, крылья и хвост расправляет, клюв вверх; вертишейка – в дупле изображает змею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Documents and Settings\Ирина\Рабочий стол\14 ноября\выступление\картинки\нгшшщщ.jpeg"/>
          <p:cNvPicPr>
            <a:picLocks noGrp="1" noChangeAspect="1" noChangeArrowheads="1"/>
          </p:cNvPicPr>
          <p:nvPr>
            <p:ph sz="quarter" idx="10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47543" y="443954"/>
            <a:ext cx="4081845" cy="284217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357422" y="214293"/>
            <a:ext cx="6786578" cy="80428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В лесу первое дело – уши. Глаза – второе. Почему?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171" name="Picture 3" descr="C:\Documents and Settings\Ирина\Рабочий стол\14 ноября\выступление\картинки\нггш.jpe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201656" y="1206500"/>
            <a:ext cx="2740688" cy="42703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услышать можно издалека, а увидеть будет поздно 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214282" y="4786325"/>
            <a:ext cx="8715436" cy="75009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4" name="Picture 2" descr="C:\Documents and Settings\Ирина\Рабочий стол\14 ноября\выступление\картинки\е6нгш8.jpeg"/>
          <p:cNvPicPr>
            <a:picLocks noGrp="1" noChangeAspect="1" noChangeArrowheads="1"/>
          </p:cNvPicPr>
          <p:nvPr>
            <p:ph sz="quarter" idx="10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176477" y="114300"/>
            <a:ext cx="2791047" cy="36004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357422" y="285732"/>
            <a:ext cx="6500858" cy="732843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Какая беда получилась, когда старик не стал дружить с совой? </a:t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7170" name="Picture 2" descr="C:\Documents and Settings\Ирина\Рабочий стол\14 ноября\выступление\картинки\сова 2.jpeg"/>
          <p:cNvPicPr>
            <a:picLocks noGrp="1" noChangeAspect="1" noChangeArrowheads="1"/>
          </p:cNvPicPr>
          <p:nvPr>
            <p:ph sz="quarter" idx="1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719" y="1282438"/>
            <a:ext cx="2286273" cy="3146698"/>
          </a:xfrm>
          <a:prstGeom prst="rect">
            <a:avLst/>
          </a:prstGeom>
          <a:noFill/>
        </p:spPr>
      </p:pic>
      <p:pic>
        <p:nvPicPr>
          <p:cNvPr id="7171" name="Picture 3" descr="C:\Documents and Settings\Ирина\Рабочий стол\14 ноября\выступление\картинки\апрттьь.jpeg"/>
          <p:cNvPicPr>
            <a:picLocks noGrp="1" noChangeAspect="1" noChangeArrowheads="1"/>
          </p:cNvPicPr>
          <p:nvPr>
            <p:ph sz="quarter" idx="1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569209" y="1285864"/>
            <a:ext cx="2522964" cy="292895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4282" y="4083792"/>
            <a:ext cx="8715436" cy="416782"/>
          </a:xfrm>
        </p:spPr>
        <p:txBody>
          <a:bodyPr/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мыши разорили гнёзда шмелей, шмели перестали опылять цветы, коровы перестали давать молоко</a:t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214282" y="4857763"/>
            <a:ext cx="8715436" cy="678661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  <p:pic>
        <p:nvPicPr>
          <p:cNvPr id="8194" name="Picture 2" descr="C:\Documents and Settings\Ирина\Рабочий стол\14 ноября\выступление\картинки\ааиит.jpeg"/>
          <p:cNvPicPr>
            <a:picLocks noGrp="1" noChangeAspect="1" noChangeArrowheads="1"/>
          </p:cNvPicPr>
          <p:nvPr>
            <p:ph sz="quarter" idx="10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214294"/>
            <a:ext cx="2596243" cy="3600450"/>
          </a:xfrm>
          <a:prstGeom prst="rect">
            <a:avLst/>
          </a:prstGeom>
          <a:noFill/>
        </p:spPr>
      </p:pic>
      <p:pic>
        <p:nvPicPr>
          <p:cNvPr id="8195" name="Picture 3" descr="C:\Documents and Settings\Ирина\Рабочий стол\14 ноября\выступление\картинки\апрроо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4911" y="1066790"/>
            <a:ext cx="3084609" cy="229077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Счастливый вопрос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Вы получаете право открыть свою призовую ячейку .</a:t>
            </a:r>
            <a:endParaRPr lang="ru-RU" dirty="0"/>
          </a:p>
        </p:txBody>
      </p:sp>
      <p:pic>
        <p:nvPicPr>
          <p:cNvPr id="10242" name="Picture 2" descr="C:\Documents and Settings\Ирина\Рабочий стол\14 ноября\выступление\картинки\7889900.jpeg"/>
          <p:cNvPicPr>
            <a:picLocks noGrp="1" noChangeAspect="1" noChangeArrowheads="1"/>
          </p:cNvPicPr>
          <p:nvPr>
            <p:ph sz="quarter" idx="10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28860" y="642922"/>
            <a:ext cx="4143404" cy="264320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В игре участвуют 2 команды: </a:t>
            </a:r>
            <a:r>
              <a:rPr lang="ru-RU" dirty="0" smtClean="0">
                <a:solidFill>
                  <a:srgbClr val="FF0000"/>
                </a:solidFill>
              </a:rPr>
              <a:t>красные</a:t>
            </a:r>
            <a:r>
              <a:rPr lang="ru-RU" dirty="0" smtClean="0"/>
              <a:t> и </a:t>
            </a:r>
            <a:r>
              <a:rPr lang="ru-RU" dirty="0" smtClean="0">
                <a:solidFill>
                  <a:srgbClr val="0070C0"/>
                </a:solidFill>
              </a:rPr>
              <a:t>синие</a:t>
            </a:r>
            <a:r>
              <a:rPr lang="ru-RU" dirty="0" smtClean="0"/>
              <a:t>.</a:t>
            </a:r>
          </a:p>
          <a:p>
            <a:r>
              <a:rPr lang="ru-RU" dirty="0" smtClean="0"/>
              <a:t>Команды по очереди выбирают вопрос и после 30 секунд обсуждения дают на него ответ.</a:t>
            </a:r>
          </a:p>
          <a:p>
            <a:r>
              <a:rPr lang="ru-RU" dirty="0" smtClean="0"/>
              <a:t>Если команда даёт правильный ответе, или выпал вопрос «Удача», команда получает право открыть одну из призовых ячеек и заработать очки.</a:t>
            </a:r>
          </a:p>
          <a:p>
            <a:r>
              <a:rPr lang="ru-RU" dirty="0" smtClean="0"/>
              <a:t>Если дан не правильный ответ, или  команде достается не счастливый вопрос – ход переходит к другой команде.</a:t>
            </a:r>
          </a:p>
          <a:p>
            <a:pPr lvl="0"/>
            <a:r>
              <a:rPr lang="ru-RU" dirty="0" smtClean="0"/>
              <a:t>Игра заканчивается, когда все вопросы открыты, или когда одна из команд откроет все свои призовые ячейки.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Правила игры</a:t>
            </a: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Неудача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Удача от Вас отвернулась.</a:t>
            </a:r>
          </a:p>
          <a:p>
            <a:r>
              <a:rPr lang="ru-RU" dirty="0" smtClean="0"/>
              <a:t>Ход переходит к другой команде.</a:t>
            </a:r>
            <a:endParaRPr lang="ru-RU" dirty="0"/>
          </a:p>
        </p:txBody>
      </p:sp>
      <p:pic>
        <p:nvPicPr>
          <p:cNvPr id="9218" name="Picture 2" descr="C:\Documents and Settings\Ирина\Рабочий стол\14 ноября\выступление\картинки\прорл00-.jpeg"/>
          <p:cNvPicPr>
            <a:picLocks noGrp="1" noChangeAspect="1" noChangeArrowheads="1"/>
          </p:cNvPicPr>
          <p:nvPr>
            <p:ph sz="quarter" idx="10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14300"/>
            <a:ext cx="4834647" cy="361776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642910" y="177800"/>
            <a:ext cx="8501090" cy="841375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Используются материалы и </a:t>
            </a:r>
            <a:r>
              <a:rPr lang="ru-RU" sz="3200" dirty="0" err="1" smtClean="0"/>
              <a:t>фотографиии</a:t>
            </a:r>
            <a:r>
              <a:rPr lang="ru-RU" sz="3200" dirty="0" smtClean="0"/>
              <a:t> с сайтов:</a:t>
            </a:r>
            <a:endParaRPr lang="ru-RU" sz="3200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4294967295"/>
          </p:nvPr>
        </p:nvSpPr>
        <p:spPr>
          <a:xfrm>
            <a:off x="4895850" y="1071563"/>
            <a:ext cx="2890860" cy="4643437"/>
          </a:xfrm>
        </p:spPr>
        <p:txBody>
          <a:bodyPr>
            <a:normAutofit fontScale="25000" lnSpcReduction="20000"/>
          </a:bodyPr>
          <a:lstStyle/>
          <a:p>
            <a:r>
              <a:rPr lang="en-US" sz="5600" u="sng" dirty="0" smtClean="0">
                <a:hlinkClick r:id="rId2"/>
              </a:rPr>
              <a:t>www</a:t>
            </a:r>
            <a:r>
              <a:rPr lang="ru-RU" sz="5600" u="sng" dirty="0" smtClean="0">
                <a:hlinkClick r:id="rId2"/>
              </a:rPr>
              <a:t>.</a:t>
            </a:r>
            <a:r>
              <a:rPr lang="en-US" sz="5600" u="sng" dirty="0" err="1" smtClean="0">
                <a:hlinkClick r:id="rId2"/>
              </a:rPr>
              <a:t>zorro</a:t>
            </a:r>
            <a:r>
              <a:rPr lang="ru-RU" sz="5600" u="sng" dirty="0" smtClean="0">
                <a:hlinkClick r:id="rId2"/>
              </a:rPr>
              <a:t>.</a:t>
            </a:r>
            <a:r>
              <a:rPr lang="en-US" sz="5600" u="sng" dirty="0" smtClean="0">
                <a:hlinkClick r:id="rId2"/>
              </a:rPr>
              <a:t>in</a:t>
            </a:r>
            <a:r>
              <a:rPr lang="ru-RU" sz="5600" u="sng" dirty="0" smtClean="0">
                <a:hlinkClick r:id="rId2"/>
              </a:rPr>
              <a:t>.</a:t>
            </a:r>
            <a:r>
              <a:rPr lang="en-US" sz="5600" u="sng" dirty="0" err="1" smtClean="0">
                <a:hlinkClick r:id="rId2"/>
              </a:rPr>
              <a:t>ua</a:t>
            </a:r>
            <a:endParaRPr lang="ru-RU" sz="5600" dirty="0" smtClean="0"/>
          </a:p>
          <a:p>
            <a:r>
              <a:rPr lang="en-US" sz="5600" u="sng" dirty="0" smtClean="0">
                <a:hlinkClick r:id="rId3"/>
              </a:rPr>
              <a:t>www</a:t>
            </a:r>
            <a:r>
              <a:rPr lang="ru-RU" sz="5600" u="sng" dirty="0" smtClean="0">
                <a:hlinkClick r:id="rId3"/>
              </a:rPr>
              <a:t>.</a:t>
            </a:r>
            <a:r>
              <a:rPr lang="en-US" sz="5600" u="sng" dirty="0" err="1" smtClean="0">
                <a:hlinkClick r:id="rId3"/>
              </a:rPr>
              <a:t>uralpolit</a:t>
            </a:r>
            <a:r>
              <a:rPr lang="ru-RU" sz="5600" u="sng" dirty="0" smtClean="0">
                <a:hlinkClick r:id="rId3"/>
              </a:rPr>
              <a:t>.</a:t>
            </a:r>
            <a:r>
              <a:rPr lang="en-US" sz="5600" u="sng" dirty="0" err="1" smtClean="0">
                <a:hlinkClick r:id="rId3"/>
              </a:rPr>
              <a:t>ru</a:t>
            </a:r>
            <a:endParaRPr lang="ru-RU" sz="5600" dirty="0" smtClean="0"/>
          </a:p>
          <a:p>
            <a:r>
              <a:rPr lang="en-US" sz="5600" dirty="0" err="1" smtClean="0"/>
              <a:t>strelok</a:t>
            </a:r>
            <a:r>
              <a:rPr lang="ru-RU" sz="5600" dirty="0" smtClean="0"/>
              <a:t>-</a:t>
            </a:r>
            <a:r>
              <a:rPr lang="en-US" sz="5600" dirty="0" err="1" smtClean="0"/>
              <a:t>ohotnik</a:t>
            </a:r>
            <a:r>
              <a:rPr lang="ru-RU" sz="5600" dirty="0" smtClean="0"/>
              <a:t>.</a:t>
            </a:r>
            <a:r>
              <a:rPr lang="en-US" sz="5600" dirty="0" smtClean="0"/>
              <a:t>com</a:t>
            </a:r>
            <a:r>
              <a:rPr lang="ru-RU" sz="5600" dirty="0" smtClean="0"/>
              <a:t>.</a:t>
            </a:r>
            <a:r>
              <a:rPr lang="en-US" sz="5600" dirty="0" err="1" smtClean="0"/>
              <a:t>ua</a:t>
            </a:r>
            <a:endParaRPr lang="ru-RU" sz="5600" dirty="0" smtClean="0"/>
          </a:p>
          <a:p>
            <a:r>
              <a:rPr lang="ru-RU" sz="5600" dirty="0" err="1" smtClean="0"/>
              <a:t>old.apus.ru</a:t>
            </a:r>
            <a:endParaRPr lang="ru-RU" sz="5600" dirty="0" smtClean="0"/>
          </a:p>
          <a:p>
            <a:r>
              <a:rPr lang="ru-RU" sz="5600" dirty="0" smtClean="0"/>
              <a:t>v1005205.ya.ru</a:t>
            </a:r>
          </a:p>
          <a:p>
            <a:r>
              <a:rPr lang="ru-RU" sz="5600" dirty="0" err="1" smtClean="0"/>
              <a:t>www.photosight.ru</a:t>
            </a:r>
            <a:r>
              <a:rPr lang="ru-RU" sz="5600" dirty="0" smtClean="0"/>
              <a:t>  </a:t>
            </a:r>
          </a:p>
          <a:p>
            <a:r>
              <a:rPr lang="ru-RU" sz="5600" dirty="0" err="1" smtClean="0"/>
              <a:t>macroclub.ru</a:t>
            </a:r>
            <a:endParaRPr lang="ru-RU" sz="5600" dirty="0" smtClean="0"/>
          </a:p>
          <a:p>
            <a:r>
              <a:rPr lang="ru-RU" sz="5600" dirty="0" err="1" smtClean="0"/>
              <a:t>turizm.lib.ru</a:t>
            </a:r>
            <a:endParaRPr lang="ru-RU" sz="5600" dirty="0" smtClean="0"/>
          </a:p>
          <a:p>
            <a:r>
              <a:rPr lang="ru-RU" sz="5600" u="sng" dirty="0" err="1" smtClean="0">
                <a:hlinkClick r:id="rId4"/>
              </a:rPr>
              <a:t>www.libex.ru</a:t>
            </a:r>
            <a:endParaRPr lang="ru-RU" sz="5600" dirty="0" smtClean="0"/>
          </a:p>
          <a:p>
            <a:r>
              <a:rPr lang="en-US" sz="5600" dirty="0" smtClean="0"/>
              <a:t>www.1tvrus.com  </a:t>
            </a:r>
            <a:endParaRPr lang="ru-RU" sz="5600" dirty="0" smtClean="0"/>
          </a:p>
          <a:p>
            <a:r>
              <a:rPr lang="en-US" sz="5600" dirty="0" err="1" smtClean="0"/>
              <a:t>second.by</a:t>
            </a:r>
            <a:endParaRPr lang="ru-RU" sz="5600" dirty="0" smtClean="0"/>
          </a:p>
          <a:p>
            <a:r>
              <a:rPr lang="en-US" sz="5600" dirty="0" smtClean="0"/>
              <a:t>slovari.yandex.ru</a:t>
            </a:r>
            <a:endParaRPr lang="ru-RU" sz="5600" dirty="0" smtClean="0"/>
          </a:p>
          <a:p>
            <a:r>
              <a:rPr lang="en-US" sz="5600" u="sng" dirty="0" smtClean="0">
                <a:hlinkClick r:id="rId5"/>
              </a:rPr>
              <a:t>www.animator.ru</a:t>
            </a:r>
            <a:endParaRPr lang="ru-RU" sz="5600" dirty="0" smtClean="0"/>
          </a:p>
          <a:p>
            <a:r>
              <a:rPr lang="en-US" sz="5600" dirty="0" smtClean="0"/>
              <a:t>www.multonline.ru  </a:t>
            </a:r>
            <a:endParaRPr lang="ru-RU" sz="5600" dirty="0" smtClean="0"/>
          </a:p>
          <a:p>
            <a:r>
              <a:rPr lang="en-US" sz="5600" dirty="0" smtClean="0"/>
              <a:t>bibliogid.ru</a:t>
            </a:r>
            <a:endParaRPr lang="ru-RU" sz="5600" dirty="0" smtClean="0"/>
          </a:p>
          <a:p>
            <a:r>
              <a:rPr lang="en-US" sz="5600" dirty="0" smtClean="0"/>
              <a:t>bio.1september.ru</a:t>
            </a:r>
            <a:endParaRPr lang="ru-RU" sz="5600" dirty="0" smtClean="0"/>
          </a:p>
          <a:p>
            <a:r>
              <a:rPr lang="en-US" sz="5600" u="sng" dirty="0" smtClean="0">
                <a:hlinkClick r:id="rId6"/>
              </a:rPr>
              <a:t>www.softsoft.ru</a:t>
            </a:r>
            <a:endParaRPr lang="ru-RU" sz="5600" dirty="0" smtClean="0"/>
          </a:p>
          <a:p>
            <a:r>
              <a:rPr lang="en-US" sz="5600" u="sng" dirty="0" smtClean="0">
                <a:hlinkClick r:id="rId7"/>
              </a:rPr>
              <a:t>www.stihi.ru</a:t>
            </a:r>
            <a:endParaRPr lang="ru-RU" sz="5600" dirty="0" smtClean="0"/>
          </a:p>
          <a:p>
            <a:r>
              <a:rPr lang="en-US" sz="5600" dirty="0" smtClean="0"/>
              <a:t>nsc.1september.ru</a:t>
            </a:r>
            <a:endParaRPr lang="ru-RU" sz="5600" dirty="0" smtClean="0"/>
          </a:p>
          <a:p>
            <a:r>
              <a:rPr lang="en-US" sz="4000" dirty="0" smtClean="0"/>
              <a:t> </a:t>
            </a:r>
            <a:endParaRPr lang="ru-RU" sz="4000" dirty="0" smtClean="0"/>
          </a:p>
          <a:p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4294967295"/>
          </p:nvPr>
        </p:nvSpPr>
        <p:spPr>
          <a:xfrm>
            <a:off x="571472" y="1214426"/>
            <a:ext cx="3676678" cy="4071966"/>
          </a:xfrm>
        </p:spPr>
        <p:txBody>
          <a:bodyPr>
            <a:normAutofit fontScale="25000" lnSpcReduction="20000"/>
          </a:bodyPr>
          <a:lstStyle/>
          <a:p>
            <a:r>
              <a:rPr lang="ru-RU" sz="3700" u="sng" dirty="0" err="1" smtClean="0">
                <a:hlinkClick r:id="rId8"/>
              </a:rPr>
              <a:t>www.bukateka.ru</a:t>
            </a:r>
            <a:endParaRPr lang="ru-RU" sz="3700" dirty="0" smtClean="0"/>
          </a:p>
          <a:p>
            <a:r>
              <a:rPr lang="ru-RU" sz="5600" dirty="0" err="1" smtClean="0"/>
              <a:t>primus.libex.ru</a:t>
            </a:r>
            <a:endParaRPr lang="ru-RU" sz="5600" dirty="0" smtClean="0"/>
          </a:p>
          <a:p>
            <a:r>
              <a:rPr lang="ru-RU" sz="5600" u="sng" dirty="0" err="1" smtClean="0">
                <a:hlinkClick r:id="rId9"/>
              </a:rPr>
              <a:t>www.kykymber.ru</a:t>
            </a:r>
            <a:endParaRPr lang="ru-RU" sz="5600" dirty="0" smtClean="0"/>
          </a:p>
          <a:p>
            <a:r>
              <a:rPr lang="ru-RU" sz="5600" u="sng" dirty="0" err="1" smtClean="0">
                <a:hlinkClick r:id="rId10"/>
              </a:rPr>
              <a:t>www.knizhnydom.ru</a:t>
            </a:r>
            <a:endParaRPr lang="ru-RU" sz="5600" dirty="0" smtClean="0"/>
          </a:p>
          <a:p>
            <a:r>
              <a:rPr lang="en-US" sz="5600" dirty="0" smtClean="0"/>
              <a:t>illustrators.narod.ru</a:t>
            </a:r>
            <a:endParaRPr lang="ru-RU" sz="5600" dirty="0" smtClean="0"/>
          </a:p>
          <a:p>
            <a:r>
              <a:rPr lang="en-US" sz="5600" dirty="0" smtClean="0"/>
              <a:t>knigi.gorbushka.ru</a:t>
            </a:r>
            <a:endParaRPr lang="ru-RU" sz="5600" dirty="0" smtClean="0"/>
          </a:p>
          <a:p>
            <a:r>
              <a:rPr lang="en-US" sz="5600" u="sng" dirty="0" smtClean="0">
                <a:hlinkClick r:id="rId11"/>
              </a:rPr>
              <a:t>www.centrmag.ru</a:t>
            </a:r>
            <a:endParaRPr lang="ru-RU" sz="5600" dirty="0" smtClean="0"/>
          </a:p>
          <a:p>
            <a:r>
              <a:rPr lang="en-US" sz="5600" u="sng" dirty="0" smtClean="0">
                <a:hlinkClick r:id="rId12"/>
              </a:rPr>
              <a:t>www.rusnature.ru</a:t>
            </a:r>
            <a:endParaRPr lang="ru-RU" sz="5600" dirty="0" smtClean="0"/>
          </a:p>
          <a:p>
            <a:r>
              <a:rPr lang="en-US" sz="5600" dirty="0" smtClean="0"/>
              <a:t>raut.ru</a:t>
            </a:r>
            <a:endParaRPr lang="ru-RU" sz="5600" dirty="0" smtClean="0"/>
          </a:p>
          <a:p>
            <a:r>
              <a:rPr lang="en-US" sz="5600" u="sng" dirty="0" smtClean="0">
                <a:hlinkClick r:id="rId13"/>
              </a:rPr>
              <a:t>www.cofe.ru</a:t>
            </a:r>
            <a:endParaRPr lang="ru-RU" sz="5600" dirty="0" smtClean="0"/>
          </a:p>
          <a:p>
            <a:r>
              <a:rPr lang="en-US" sz="5600" u="sng" dirty="0" smtClean="0">
                <a:hlinkClick r:id="rId14"/>
              </a:rPr>
              <a:t>www.fotosoyuz.ru</a:t>
            </a:r>
            <a:endParaRPr lang="ru-RU" sz="5600" dirty="0" smtClean="0"/>
          </a:p>
          <a:p>
            <a:r>
              <a:rPr lang="en-US" sz="5600" u="sng" dirty="0" smtClean="0">
                <a:hlinkClick r:id="rId15"/>
              </a:rPr>
              <a:t>www.liveinternet.ru</a:t>
            </a:r>
            <a:endParaRPr lang="ru-RU" sz="5600" dirty="0" smtClean="0"/>
          </a:p>
          <a:p>
            <a:r>
              <a:rPr lang="en-US" sz="5600" dirty="0" smtClean="0"/>
              <a:t>photo.i.ua</a:t>
            </a:r>
            <a:endParaRPr lang="ru-RU" sz="5600" dirty="0" smtClean="0"/>
          </a:p>
          <a:p>
            <a:r>
              <a:rPr lang="en-US" sz="5600" dirty="0" smtClean="0"/>
              <a:t>cls-kuntsevo.ru</a:t>
            </a:r>
            <a:endParaRPr lang="ru-RU" sz="5600" dirty="0" smtClean="0"/>
          </a:p>
          <a:p>
            <a:r>
              <a:rPr lang="en-US" sz="5600" dirty="0" smtClean="0"/>
              <a:t> </a:t>
            </a:r>
            <a:endParaRPr lang="ru-RU" sz="5600" dirty="0" smtClean="0"/>
          </a:p>
          <a:p>
            <a:r>
              <a:rPr lang="ru-RU" sz="4800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Прямоугольник 36"/>
          <p:cNvSpPr/>
          <p:nvPr/>
        </p:nvSpPr>
        <p:spPr>
          <a:xfrm>
            <a:off x="504951" y="1183619"/>
            <a:ext cx="79380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10</a:t>
            </a:r>
            <a:endParaRPr lang="ru-RU" sz="4000" b="1" cap="none" spc="0" dirty="0">
              <a:ln w="31550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57236" y="2413964"/>
            <a:ext cx="48923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9</a:t>
            </a:r>
            <a:endParaRPr lang="ru-RU" sz="4000" b="1" cap="none" spc="0" dirty="0">
              <a:ln w="31550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57236" y="3577923"/>
            <a:ext cx="48923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8</a:t>
            </a:r>
            <a:endParaRPr lang="ru-RU" sz="4000" b="1" cap="none" spc="0" dirty="0">
              <a:ln w="31550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504951" y="4698090"/>
            <a:ext cx="79380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11</a:t>
            </a:r>
            <a:endParaRPr lang="ru-RU" sz="4000" b="1" cap="none" spc="0" dirty="0">
              <a:ln w="31550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8019697" y="1136598"/>
            <a:ext cx="48923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8</a:t>
            </a:r>
            <a:endParaRPr lang="ru-RU" sz="4000" b="1" cap="none" spc="0" dirty="0">
              <a:ln w="31550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7867412" y="2169070"/>
            <a:ext cx="79380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10</a:t>
            </a:r>
            <a:endParaRPr lang="ru-RU" sz="4000" b="1" cap="none" spc="0" dirty="0">
              <a:ln w="31550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7867412" y="3482878"/>
            <a:ext cx="79380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11</a:t>
            </a:r>
            <a:endParaRPr lang="ru-RU" sz="4000" b="1" cap="none" spc="0" dirty="0">
              <a:ln w="31550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8019697" y="4697682"/>
            <a:ext cx="48923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9</a:t>
            </a:r>
            <a:endParaRPr lang="ru-RU" sz="4000" b="1" cap="none" spc="0" dirty="0">
              <a:ln w="31550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3" name="Рисунок 22" descr="раковина 2.gif"/>
          <p:cNvPicPr>
            <a:picLocks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29887" y="1243034"/>
            <a:ext cx="900000" cy="675000"/>
          </a:xfrm>
          <a:prstGeom prst="roundRect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</p:pic>
      <p:pic>
        <p:nvPicPr>
          <p:cNvPr id="38" name="Рисунок 37" descr="раковина 2.gif"/>
          <p:cNvPicPr>
            <a:picLocks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29887" y="2399279"/>
            <a:ext cx="900000" cy="675000"/>
          </a:xfrm>
          <a:prstGeom prst="roundRect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</p:pic>
      <p:pic>
        <p:nvPicPr>
          <p:cNvPr id="41" name="Рисунок 40" descr="раковина 2.gif"/>
          <p:cNvPicPr>
            <a:picLocks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29887" y="3544969"/>
            <a:ext cx="900000" cy="675000"/>
          </a:xfrm>
          <a:prstGeom prst="roundRect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</p:pic>
      <p:pic>
        <p:nvPicPr>
          <p:cNvPr id="44" name="Рисунок 43" descr="раковина 2.gif"/>
          <p:cNvPicPr>
            <a:picLocks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29887" y="4712410"/>
            <a:ext cx="900000" cy="675000"/>
          </a:xfrm>
          <a:prstGeom prst="roundRect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</p:pic>
      <p:sp>
        <p:nvSpPr>
          <p:cNvPr id="34" name="TextBox 33"/>
          <p:cNvSpPr txBox="1"/>
          <p:nvPr/>
        </p:nvSpPr>
        <p:spPr>
          <a:xfrm>
            <a:off x="691700" y="1234916"/>
            <a:ext cx="42030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ru-RU" sz="32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</a:t>
            </a:r>
            <a:endParaRPr lang="ru-RU" sz="3200" b="1" i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91700" y="2465261"/>
            <a:ext cx="42030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2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endParaRPr lang="ru-RU" sz="3200" b="1" i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91700" y="3629220"/>
            <a:ext cx="42030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2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  <a:endParaRPr lang="ru-RU" sz="3200" b="1" i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91700" y="4759646"/>
            <a:ext cx="42030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2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4</a:t>
            </a:r>
            <a:endParaRPr lang="ru-RU" sz="3200" b="1" i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4" name="Рисунок 63" descr="раковина 2.gif"/>
          <p:cNvPicPr>
            <a:picLocks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779441" y="1110763"/>
            <a:ext cx="900000" cy="675000"/>
          </a:xfrm>
          <a:prstGeom prst="round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</p:pic>
      <p:pic>
        <p:nvPicPr>
          <p:cNvPr id="65" name="Рисунок 64" descr="раковина 2.gif"/>
          <p:cNvPicPr>
            <a:picLocks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779441" y="2227869"/>
            <a:ext cx="900000" cy="675000"/>
          </a:xfrm>
          <a:prstGeom prst="round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</p:pic>
      <p:pic>
        <p:nvPicPr>
          <p:cNvPr id="66" name="Рисунок 65" descr="раковина 2.gif"/>
          <p:cNvPicPr>
            <a:picLocks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779441" y="3481014"/>
            <a:ext cx="900000" cy="675000"/>
          </a:xfrm>
          <a:prstGeom prst="round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</p:pic>
      <p:pic>
        <p:nvPicPr>
          <p:cNvPr id="67" name="Рисунок 66" descr="раковина 2.gif"/>
          <p:cNvPicPr>
            <a:picLocks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779441" y="4710092"/>
            <a:ext cx="900000" cy="675000"/>
          </a:xfrm>
          <a:prstGeom prst="round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</p:pic>
      <p:sp>
        <p:nvSpPr>
          <p:cNvPr id="69" name="TextBox 68"/>
          <p:cNvSpPr txBox="1"/>
          <p:nvPr/>
        </p:nvSpPr>
        <p:spPr>
          <a:xfrm>
            <a:off x="8054161" y="1187894"/>
            <a:ext cx="42030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2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</a:t>
            </a:r>
            <a:endParaRPr lang="ru-RU" sz="3200" b="1" i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054161" y="2220367"/>
            <a:ext cx="42030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2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endParaRPr lang="ru-RU" sz="3200" b="1" i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8054161" y="3534175"/>
            <a:ext cx="42030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2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  <a:endParaRPr lang="ru-RU" sz="3200" b="1" i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8054161" y="4759238"/>
            <a:ext cx="42030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2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4</a:t>
            </a:r>
            <a:endParaRPr lang="ru-RU" sz="3200" b="1" i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 w="3175">
                  <a:solidFill>
                    <a:schemeClr val="tx1"/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Выбери свой вопрос</a:t>
            </a:r>
            <a:endParaRPr lang="ru-RU" dirty="0">
              <a:ln w="3175">
                <a:solidFill>
                  <a:schemeClr val="tx1"/>
                </a:solidFill>
              </a:ln>
            </a:endParaRPr>
          </a:p>
        </p:txBody>
      </p:sp>
      <p:pic>
        <p:nvPicPr>
          <p:cNvPr id="52" name="Рисунок 51" descr="сундук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106226" y="1453981"/>
            <a:ext cx="911937" cy="683952"/>
          </a:xfrm>
          <a:prstGeom prst="rect">
            <a:avLst/>
          </a:prstGeom>
        </p:spPr>
      </p:pic>
      <p:sp>
        <p:nvSpPr>
          <p:cNvPr id="53" name="Прямоугольник 52"/>
          <p:cNvSpPr/>
          <p:nvPr/>
        </p:nvSpPr>
        <p:spPr>
          <a:xfrm>
            <a:off x="2000232" y="1579810"/>
            <a:ext cx="412292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" action="ppaction://customshow?id=0&amp;return=true"/>
              </a:rPr>
              <a:t>1</a:t>
            </a:r>
            <a:endParaRPr lang="ru-RU" sz="3200" dirty="0">
              <a:ln w="18415" cmpd="sng">
                <a:solidFill>
                  <a:srgbClr val="FFFF00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4" name="Рисунок 53" descr="сундук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054135" y="1250145"/>
            <a:ext cx="911937" cy="683952"/>
          </a:xfrm>
          <a:prstGeom prst="rect">
            <a:avLst/>
          </a:prstGeom>
        </p:spPr>
      </p:pic>
      <p:sp>
        <p:nvSpPr>
          <p:cNvPr id="55" name="Прямоугольник 54"/>
          <p:cNvSpPr/>
          <p:nvPr/>
        </p:nvSpPr>
        <p:spPr>
          <a:xfrm>
            <a:off x="3945394" y="1375974"/>
            <a:ext cx="412292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" action="ppaction://customshow?id=1&amp;return=true"/>
              </a:rPr>
              <a:t>2</a:t>
            </a:r>
            <a:endParaRPr lang="ru-RU" sz="3200" dirty="0">
              <a:ln w="18415" cmpd="sng">
                <a:solidFill>
                  <a:srgbClr val="FFFF00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6" name="Рисунок 55" descr="сундук.gif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035316" y="1071550"/>
            <a:ext cx="911937" cy="683952"/>
          </a:xfrm>
          <a:prstGeom prst="rect">
            <a:avLst/>
          </a:prstGeom>
        </p:spPr>
      </p:pic>
      <p:sp>
        <p:nvSpPr>
          <p:cNvPr id="74" name="Прямоугольник 73"/>
          <p:cNvSpPr/>
          <p:nvPr/>
        </p:nvSpPr>
        <p:spPr>
          <a:xfrm>
            <a:off x="5929322" y="1197379"/>
            <a:ext cx="412292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" action="ppaction://customshow?id=2&amp;return=true"/>
              </a:rPr>
              <a:t>3</a:t>
            </a:r>
            <a:endParaRPr lang="ru-RU" sz="3200" dirty="0">
              <a:ln w="18415" cmpd="sng">
                <a:solidFill>
                  <a:srgbClr val="FFFF00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75" name="Рисунок 74" descr="сундук.gif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2125309" y="2923014"/>
            <a:ext cx="911937" cy="683952"/>
          </a:xfrm>
          <a:prstGeom prst="rect">
            <a:avLst/>
          </a:prstGeom>
        </p:spPr>
      </p:pic>
      <p:sp>
        <p:nvSpPr>
          <p:cNvPr id="77" name="Прямоугольник 76"/>
          <p:cNvSpPr/>
          <p:nvPr/>
        </p:nvSpPr>
        <p:spPr>
          <a:xfrm>
            <a:off x="2019315" y="3058543"/>
            <a:ext cx="412292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" action="ppaction://customshow?id=3&amp;return=true"/>
              </a:rPr>
              <a:t>4</a:t>
            </a:r>
            <a:endParaRPr lang="ru-RU" sz="3200" dirty="0">
              <a:ln w="18415" cmpd="sng">
                <a:solidFill>
                  <a:srgbClr val="FFFF00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78" name="Рисунок 77" descr="сундук.gif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4073218" y="2719178"/>
            <a:ext cx="911937" cy="683952"/>
          </a:xfrm>
          <a:prstGeom prst="rect">
            <a:avLst/>
          </a:prstGeom>
        </p:spPr>
      </p:pic>
      <p:sp>
        <p:nvSpPr>
          <p:cNvPr id="79" name="Прямоугольник 78"/>
          <p:cNvSpPr/>
          <p:nvPr/>
        </p:nvSpPr>
        <p:spPr>
          <a:xfrm>
            <a:off x="3967224" y="2854707"/>
            <a:ext cx="412292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" action="ppaction://customshow?id=4&amp;return=true"/>
              </a:rPr>
              <a:t>5</a:t>
            </a:r>
            <a:endParaRPr lang="ru-RU" sz="3200" dirty="0">
              <a:ln w="18415" cmpd="sng">
                <a:solidFill>
                  <a:srgbClr val="FFFF00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80" name="Рисунок 79" descr="сундук.gif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6054399" y="2540583"/>
            <a:ext cx="911937" cy="683952"/>
          </a:xfrm>
          <a:prstGeom prst="rect">
            <a:avLst/>
          </a:prstGeom>
        </p:spPr>
      </p:pic>
      <p:sp>
        <p:nvSpPr>
          <p:cNvPr id="84" name="Прямоугольник 83"/>
          <p:cNvSpPr/>
          <p:nvPr/>
        </p:nvSpPr>
        <p:spPr>
          <a:xfrm>
            <a:off x="5948405" y="2676112"/>
            <a:ext cx="412292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" action="ppaction://customshow?id=5&amp;return=true"/>
              </a:rPr>
              <a:t>6</a:t>
            </a:r>
            <a:endParaRPr lang="ru-RU" sz="3200" dirty="0">
              <a:ln w="18415" cmpd="sng">
                <a:solidFill>
                  <a:srgbClr val="FFFF00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88" name="Рисунок 87" descr="сундук.gif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2106226" y="4675377"/>
            <a:ext cx="911937" cy="683952"/>
          </a:xfrm>
          <a:prstGeom prst="rect">
            <a:avLst/>
          </a:prstGeom>
        </p:spPr>
      </p:pic>
      <p:sp>
        <p:nvSpPr>
          <p:cNvPr id="89" name="Прямоугольник 88"/>
          <p:cNvSpPr/>
          <p:nvPr/>
        </p:nvSpPr>
        <p:spPr>
          <a:xfrm>
            <a:off x="2000232" y="4844493"/>
            <a:ext cx="412292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" action="ppaction://customshow?id=6&amp;return=true"/>
              </a:rPr>
              <a:t>7</a:t>
            </a:r>
            <a:endParaRPr lang="ru-RU" sz="3200" dirty="0">
              <a:ln w="18415" cmpd="sng">
                <a:solidFill>
                  <a:srgbClr val="FFFF00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93" name="Рисунок 92" descr="сундук.gif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4054135" y="4471542"/>
            <a:ext cx="911937" cy="683952"/>
          </a:xfrm>
          <a:prstGeom prst="rect">
            <a:avLst/>
          </a:prstGeom>
        </p:spPr>
      </p:pic>
      <p:sp>
        <p:nvSpPr>
          <p:cNvPr id="94" name="Прямоугольник 93"/>
          <p:cNvSpPr/>
          <p:nvPr/>
        </p:nvSpPr>
        <p:spPr>
          <a:xfrm>
            <a:off x="3948141" y="4640658"/>
            <a:ext cx="412292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" action="ppaction://customshow?id=7&amp;return=true"/>
              </a:rPr>
              <a:t>8</a:t>
            </a:r>
            <a:endParaRPr lang="ru-RU" sz="3200" dirty="0">
              <a:ln w="18415" cmpd="sng">
                <a:solidFill>
                  <a:srgbClr val="FFFF00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95" name="Рисунок 94" descr="сундук.gif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>
            <a:off x="6035316" y="4292947"/>
            <a:ext cx="911937" cy="683953"/>
          </a:xfrm>
          <a:prstGeom prst="rect">
            <a:avLst/>
          </a:prstGeom>
        </p:spPr>
      </p:pic>
      <p:sp>
        <p:nvSpPr>
          <p:cNvPr id="96" name="Прямоугольник 95"/>
          <p:cNvSpPr/>
          <p:nvPr/>
        </p:nvSpPr>
        <p:spPr>
          <a:xfrm>
            <a:off x="5929322" y="4462063"/>
            <a:ext cx="412292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" action="ppaction://customshow?id=8&amp;return=true"/>
              </a:rPr>
              <a:t>9</a:t>
            </a:r>
            <a:endParaRPr lang="ru-RU" sz="3200" dirty="0">
              <a:ln w="18415" cmpd="sng">
                <a:solidFill>
                  <a:srgbClr val="FFFF00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7" name="Пятно 2 46"/>
          <p:cNvSpPr/>
          <p:nvPr/>
        </p:nvSpPr>
        <p:spPr>
          <a:xfrm>
            <a:off x="142844" y="142856"/>
            <a:ext cx="1500198" cy="857256"/>
          </a:xfrm>
          <a:prstGeom prst="irregularSeal2">
            <a:avLst/>
          </a:prstGeom>
          <a:solidFill>
            <a:srgbClr val="FF0000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8" name="Пятно 2 47"/>
          <p:cNvSpPr/>
          <p:nvPr/>
        </p:nvSpPr>
        <p:spPr>
          <a:xfrm flipH="1">
            <a:off x="7429520" y="142856"/>
            <a:ext cx="1500198" cy="857256"/>
          </a:xfrm>
          <a:prstGeom prst="irregularSeal2">
            <a:avLst/>
          </a:prstGeom>
          <a:solidFill>
            <a:srgbClr val="00B0F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9" dur="indefinite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8" dur="indefinite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7" dur="indefinite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5" dur="indefinite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6" dur="indefinite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55" dur="indefinite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3" dur="indefinite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64" dur="indefinite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2" dur="indefinite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3" dur="indefinite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</p:childTnLst>
        </p:cTn>
      </p:par>
    </p:tnLst>
    <p:bldLst>
      <p:bldP spid="34" grpId="0"/>
      <p:bldP spid="39" grpId="0"/>
      <p:bldP spid="42" grpId="0"/>
      <p:bldP spid="45" grpId="0"/>
      <p:bldP spid="69" grpId="0"/>
      <p:bldP spid="70" grpId="0"/>
      <p:bldP spid="71" grpId="0"/>
      <p:bldP spid="72" grpId="0"/>
      <p:bldP spid="53" grpId="0"/>
      <p:bldP spid="55" grpId="0"/>
      <p:bldP spid="74" grpId="0"/>
      <p:bldP spid="77" grpId="0"/>
      <p:bldP spid="79" grpId="0"/>
      <p:bldP spid="84" grpId="0"/>
      <p:bldP spid="89" grpId="0"/>
      <p:bldP spid="94" grpId="0"/>
      <p:bldP spid="9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Ирина\Рабочий стол\14 ноября\выступление\картинки\оллдддж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785798"/>
            <a:ext cx="5786478" cy="400052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 smtClean="0"/>
              <a:t>Какие птицы спорили о том, чей нос лучше ? </a:t>
            </a:r>
            <a:endParaRPr lang="ru-RU" sz="3200" dirty="0"/>
          </a:p>
        </p:txBody>
      </p:sp>
      <p:pic>
        <p:nvPicPr>
          <p:cNvPr id="2051" name="Picture 3" descr="C:\Documents and Settings\Ирина\Рабочий стол\14 ноября\выступление\картинки\лесная птица.jpe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071550"/>
            <a:ext cx="5931076" cy="42703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4282" y="4143384"/>
            <a:ext cx="8715436" cy="714380"/>
          </a:xfrm>
        </p:spPr>
        <p:txBody>
          <a:bodyPr/>
          <a:lstStyle/>
          <a:p>
            <a:r>
              <a:rPr lang="ru-RU" sz="2400" dirty="0" err="1" smtClean="0"/>
              <a:t>мухолов-тонконос</a:t>
            </a:r>
            <a:r>
              <a:rPr lang="ru-RU" sz="2400" dirty="0" smtClean="0"/>
              <a:t>, дубонос, клёст - </a:t>
            </a:r>
            <a:r>
              <a:rPr lang="ru-RU" sz="2400" dirty="0" err="1" smtClean="0"/>
              <a:t>крестонос</a:t>
            </a:r>
            <a:r>
              <a:rPr lang="ru-RU" sz="2400" dirty="0" smtClean="0"/>
              <a:t>, бекас - </a:t>
            </a:r>
            <a:r>
              <a:rPr lang="ru-RU" sz="2400" dirty="0" err="1" smtClean="0"/>
              <a:t>долгонос</a:t>
            </a:r>
            <a:r>
              <a:rPr lang="ru-RU" sz="2400" dirty="0" smtClean="0"/>
              <a:t>, </a:t>
            </a:r>
            <a:r>
              <a:rPr lang="ru-RU" sz="2400" dirty="0" err="1" smtClean="0"/>
              <a:t>кулик-шилонос</a:t>
            </a:r>
            <a:r>
              <a:rPr lang="ru-RU" sz="2400" dirty="0" smtClean="0"/>
              <a:t> и </a:t>
            </a:r>
            <a:r>
              <a:rPr lang="ru-RU" sz="2400" dirty="0" err="1" smtClean="0"/>
              <a:t>кроншнеп-серпонос</a:t>
            </a:r>
            <a:r>
              <a:rPr lang="ru-RU" sz="2400" dirty="0" smtClean="0"/>
              <a:t>, широконос, козодой - </a:t>
            </a:r>
            <a:r>
              <a:rPr lang="ru-RU" sz="2400" dirty="0" err="1" smtClean="0"/>
              <a:t>сетконос</a:t>
            </a:r>
            <a:r>
              <a:rPr lang="ru-RU" sz="2400" dirty="0" smtClean="0"/>
              <a:t>, пеликан, дятел, ястреб</a:t>
            </a:r>
            <a:endParaRPr lang="ru-RU" sz="24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214282" y="5000639"/>
            <a:ext cx="8715436" cy="535785"/>
          </a:xfrm>
        </p:spPr>
        <p:txBody>
          <a:bodyPr>
            <a:normAutofit fontScale="85000" lnSpcReduction="20000"/>
          </a:bodyPr>
          <a:lstStyle/>
          <a:p>
            <a:endParaRPr lang="ru-RU" dirty="0"/>
          </a:p>
        </p:txBody>
      </p:sp>
      <p:pic>
        <p:nvPicPr>
          <p:cNvPr id="8" name="Picture 3" descr="C:\Documents and Settings\Ирина\Рабочий стол\14 ноября\выступление\картинки\чей нос.jpeg"/>
          <p:cNvPicPr>
            <a:picLocks noGrp="1" noChangeAspect="1" noChangeArrowheads="1"/>
          </p:cNvPicPr>
          <p:nvPr>
            <p:ph sz="quarter" idx="10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714360"/>
            <a:ext cx="2000264" cy="2428892"/>
          </a:xfrm>
          <a:prstGeom prst="rect">
            <a:avLst/>
          </a:prstGeom>
          <a:noFill/>
        </p:spPr>
      </p:pic>
      <p:pic>
        <p:nvPicPr>
          <p:cNvPr id="3074" name="Picture 2" descr="C:\Documents and Settings\Ирина\Рабочий стол\14 ноября\выступление\картинки\567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714360"/>
            <a:ext cx="2000264" cy="242889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 smtClean="0"/>
              <a:t>Какое растение Бианки назвал “комариная смерть” ? </a:t>
            </a:r>
            <a:endParaRPr lang="ru-RU" sz="3200" dirty="0"/>
          </a:p>
        </p:txBody>
      </p:sp>
      <p:pic>
        <p:nvPicPr>
          <p:cNvPr id="2050" name="Picture 2" descr="C:\Documents and Settings\Ирина\Рабочий стол\14 ноября\выступление\картинки\88990.jpeg"/>
          <p:cNvPicPr>
            <a:picLocks noGrp="1" noChangeAspect="1" noChangeArrowheads="1"/>
          </p:cNvPicPr>
          <p:nvPr>
            <p:ph sz="quarter" idx="1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5900" y="1181164"/>
            <a:ext cx="4248150" cy="3200273"/>
          </a:xfrm>
          <a:prstGeom prst="rect">
            <a:avLst/>
          </a:prstGeom>
          <a:noFill/>
        </p:spPr>
      </p:pic>
      <p:pic>
        <p:nvPicPr>
          <p:cNvPr id="8" name="Picture 2" descr="C:\Documents and Settings\Ирина\Рабочий стол\14 ноября\выступление\картинки\нгшш.jpeg"/>
          <p:cNvPicPr>
            <a:picLocks noGrp="1" noChangeAspect="1" noChangeArrowheads="1"/>
          </p:cNvPicPr>
          <p:nvPr>
            <p:ph sz="quarter" idx="1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79950" y="1370100"/>
            <a:ext cx="4248150" cy="282240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росянка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Ирина\Рабочий стол\14 ноября\выступление\картинки\комар на росянке.jpeg"/>
          <p:cNvPicPr>
            <a:picLocks noGrp="1" noChangeAspect="1" noChangeArrowheads="1"/>
          </p:cNvPicPr>
          <p:nvPr>
            <p:ph sz="quarter" idx="10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643174" y="285732"/>
            <a:ext cx="3875294" cy="36004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 smtClean="0"/>
              <a:t>Какая птица использует свой хвост для того, чтобы спеть песню ? </a:t>
            </a:r>
            <a:endParaRPr lang="ru-RU" sz="3200" dirty="0"/>
          </a:p>
        </p:txBody>
      </p:sp>
      <p:pic>
        <p:nvPicPr>
          <p:cNvPr id="4098" name="Picture 2" descr="C:\Documents and Settings\Ирина\Рабочий стол\14 ноября\выступление\картинки\6778.jpeg"/>
          <p:cNvPicPr>
            <a:picLocks noGrp="1" noChangeAspect="1" noChangeArrowheads="1"/>
          </p:cNvPicPr>
          <p:nvPr>
            <p:ph sz="quarter" idx="10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18388" y="1143000"/>
            <a:ext cx="3408249" cy="4427538"/>
          </a:xfrm>
          <a:prstGeom prst="rect">
            <a:avLst/>
          </a:prstGeom>
          <a:noFill/>
        </p:spPr>
      </p:pic>
      <p:pic>
        <p:nvPicPr>
          <p:cNvPr id="4099" name="Picture 3" descr="C:\Documents and Settings\Ирина\Рабочий стол\14 ноября\выступление\картинки\6767.jpeg"/>
          <p:cNvPicPr>
            <a:picLocks noGrp="1" noChangeAspect="1" noChangeArrowheads="1"/>
          </p:cNvPicPr>
          <p:nvPr>
            <p:ph sz="quarter" idx="1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214426"/>
            <a:ext cx="3571900" cy="428628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Игра-викторина">
  <a:themeElements>
    <a:clrScheme name="Другая 4">
      <a:dk1>
        <a:sysClr val="windowText" lastClr="000000"/>
      </a:dk1>
      <a:lt1>
        <a:sysClr val="window" lastClr="F4F4F4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FFFF00"/>
      </a:hlink>
      <a:folHlink>
        <a:srgbClr val="D5E3FF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1924</TotalTime>
  <Words>421</Words>
  <Application>Microsoft Office PowerPoint</Application>
  <PresentationFormat>Экран (16:10)</PresentationFormat>
  <Paragraphs>100</Paragraphs>
  <Slides>21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  <vt:variant>
        <vt:lpstr>Произвольные показы</vt:lpstr>
      </vt:variant>
      <vt:variant>
        <vt:i4>10</vt:i4>
      </vt:variant>
    </vt:vector>
  </HeadingPairs>
  <TitlesOfParts>
    <vt:vector size="32" baseType="lpstr">
      <vt:lpstr>1_Игра-викторина</vt:lpstr>
      <vt:lpstr>Игра-викторина по произведениям   Виталия Валентиновича Бианки</vt:lpstr>
      <vt:lpstr>Правила игры</vt:lpstr>
      <vt:lpstr>Выбери свой вопрос</vt:lpstr>
      <vt:lpstr>Слайд 4</vt:lpstr>
      <vt:lpstr>Какие птицы спорили о том, чей нос лучше ? </vt:lpstr>
      <vt:lpstr>мухолов-тонконос, дубонос, клёст - крестонос, бекас - долгонос, кулик-шилонос и кроншнеп-серпонос, широконос, козодой - сетконос, пеликан, дятел, ястреб</vt:lpstr>
      <vt:lpstr>Какое растение Бианки назвал “комариная смерть” ? </vt:lpstr>
      <vt:lpstr>росянка</vt:lpstr>
      <vt:lpstr>Какая птица использует свой хвост для того, чтобы спеть песню ? </vt:lpstr>
      <vt:lpstr> бекас </vt:lpstr>
      <vt:lpstr> Где зимой ночует и прячется тетерев, кто его главные враги?  </vt:lpstr>
      <vt:lpstr> под снегом, лиса и куница  </vt:lpstr>
      <vt:lpstr>Как могут прятаться и маскироваться птицы? </vt:lpstr>
      <vt:lpstr>   выпь – вытягивается в камыше; удод – припадает к земле, крылья и хвост расправляет, клюв вверх; вертишейка – в дупле изображает змею </vt:lpstr>
      <vt:lpstr> В лесу первое дело – уши. Глаза – второе. Почему?  </vt:lpstr>
      <vt:lpstr>услышать можно издалека, а увидеть будет поздно </vt:lpstr>
      <vt:lpstr> Какая беда получилась, когда старик не стал дружить с совой?  </vt:lpstr>
      <vt:lpstr> мыши разорили гнёзда шмелей, шмели перестали опылять цветы, коровы перестали давать молоко </vt:lpstr>
      <vt:lpstr>Счастливый вопрос</vt:lpstr>
      <vt:lpstr>Неудача</vt:lpstr>
      <vt:lpstr>Используются материалы и фотографиии с сайтов:</vt:lpstr>
      <vt:lpstr>1</vt:lpstr>
      <vt:lpstr>2</vt:lpstr>
      <vt:lpstr>3</vt:lpstr>
      <vt:lpstr>4</vt:lpstr>
      <vt:lpstr>5</vt:lpstr>
      <vt:lpstr>6</vt:lpstr>
      <vt:lpstr>7</vt:lpstr>
      <vt:lpstr>Счастливый вопрос</vt:lpstr>
      <vt:lpstr>Неудача</vt:lpstr>
      <vt:lpstr>Основной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Игра-викторин</dc:title>
  <dc:subject>шаблон</dc:subject>
  <dc:creator>Lebedev SN</dc:creator>
  <cp:lastModifiedBy>www.PHILka.RU</cp:lastModifiedBy>
  <cp:revision>277</cp:revision>
  <dcterms:created xsi:type="dcterms:W3CDTF">2008-03-03T16:58:16Z</dcterms:created>
  <dcterms:modified xsi:type="dcterms:W3CDTF">2009-11-07T07:54:13Z</dcterms:modified>
</cp:coreProperties>
</file>